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3" r:id="rId65"/>
    <p:sldId id="322" r:id="rId66"/>
    <p:sldId id="324" r:id="rId67"/>
    <p:sldId id="325" r:id="rId68"/>
    <p:sldId id="326" r:id="rId69"/>
    <p:sldId id="327" r:id="rId70"/>
    <p:sldId id="328" r:id="rId71"/>
    <p:sldId id="329" r:id="rId72"/>
    <p:sldId id="330" r:id="rId73"/>
    <p:sldId id="319" r:id="rId74"/>
    <p:sldId id="320" r:id="rId75"/>
    <p:sldId id="321" r:id="rId76"/>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Nunito" panose="020B0604020202020204" charset="0"/>
      <p:regular r:id="rId82"/>
      <p:bold r:id="rId83"/>
      <p:italic r:id="rId84"/>
      <p:boldItalic r:id="rId85"/>
    </p:embeddedFont>
    <p:embeddedFont>
      <p:font typeface="Verdana" panose="020B060403050404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hp6HD1zSoD70EcPCGNx1cY/s4w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ACB526-EC6F-432D-A6E2-34D3BB977ED5}">
  <a:tblStyle styleId="{A3ACB526-EC6F-432D-A6E2-34D3BB977ED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5.fntdata"/><Relationship Id="rId90"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lideshare.net/abc2303/jquery-11169208?qid=5432412a-8b60-418f-a45e-2963d038e2e8&amp;v=&amp;b=&amp;from_search=5"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slideshare.net/simon/learning-jquery-in-30-minut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lideshare.net/simon/learning-jquery-in-30-minut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ducba.com/uses-of-jquery/?source=leftnav"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ducba.com/uses-of-jquery/?source=leftnav"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jquery/jquery-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jquery/jquery-syntax.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jquery/jquery-syntax.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eeksforgeeks.org/javascript-basic-syntax/?ref=lb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jquery/jquery-syntax.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jquery/jquery-syntax.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jquery/jquery-syntax.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teacher.com/jquery/jquery-dom-manipulation"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6d52a686c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6d52a686c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https://www.slideshare.net/abc2303/jquery-11169208?qid=5432412a-8b60-418f-a45e-2963d038e2e8&amp;v=&amp;b=&amp;from_search=5</a:t>
            </a:r>
            <a:r>
              <a:rPr lang="en-US"/>
              <a:t> </a:t>
            </a:r>
            <a:endParaRPr/>
          </a:p>
          <a:p>
            <a:pPr marL="0" lvl="0" indent="0" algn="l" rtl="0">
              <a:spcBef>
                <a:spcPts val="0"/>
              </a:spcBef>
              <a:spcAft>
                <a:spcPts val="0"/>
              </a:spcAft>
              <a:buNone/>
            </a:pPr>
            <a:r>
              <a:rPr lang="en-US" u="sng">
                <a:solidFill>
                  <a:schemeClr val="hlink"/>
                </a:solidFill>
                <a:hlinkClick r:id="rId4"/>
              </a:rPr>
              <a:t>https://www.slideshare.net/simon/learning-jquery-in-30-minutes</a:t>
            </a:r>
            <a:r>
              <a:rPr lang="en-US"/>
              <a:t> </a:t>
            </a:r>
            <a:endParaRPr/>
          </a:p>
        </p:txBody>
      </p:sp>
      <p:sp>
        <p:nvSpPr>
          <p:cNvPr id="222" name="Google Shape;222;g136d52a686c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6d52a686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6d52a686c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36d52a686c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36d52a686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36d52a686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https://www.slideshare.net/simon/learning-jquery-in-30-minutes</a:t>
            </a:r>
            <a:r>
              <a:rPr lang="en-US"/>
              <a:t> </a:t>
            </a:r>
            <a:endParaRPr/>
          </a:p>
        </p:txBody>
      </p:sp>
      <p:sp>
        <p:nvSpPr>
          <p:cNvPr id="238" name="Google Shape;238;g136d52a686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6d52a686c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6d52a686c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https://www.educba.com/uses-of-jquery/?source=leftnav</a:t>
            </a:r>
            <a:r>
              <a:rPr lang="en-US"/>
              <a:t> </a:t>
            </a:r>
            <a:endParaRPr/>
          </a:p>
        </p:txBody>
      </p:sp>
      <p:sp>
        <p:nvSpPr>
          <p:cNvPr id="246" name="Google Shape;246;g136d52a686c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e3a906ff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3e3a906ff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u="sng">
                <a:solidFill>
                  <a:schemeClr val="hlink"/>
                </a:solidFill>
                <a:hlinkClick r:id="rId3"/>
              </a:rPr>
              <a:t>https://www.educba.com/uses-of-jquery/?source=leftnav</a:t>
            </a:r>
            <a:r>
              <a:rPr lang="en-US"/>
              <a:t> </a:t>
            </a:r>
            <a:endParaRPr/>
          </a:p>
          <a:p>
            <a:pPr marL="457200" lvl="0" indent="-317500" algn="l" rtl="0">
              <a:spcBef>
                <a:spcPts val="0"/>
              </a:spcBef>
              <a:spcAft>
                <a:spcPts val="0"/>
              </a:spcAft>
              <a:buSzPts val="1400"/>
              <a:buChar char="●"/>
            </a:pPr>
            <a:r>
              <a:rPr lang="en-US"/>
              <a:t>JQuery is a fast, small JavaScript library included in a single .js file. </a:t>
            </a:r>
            <a:endParaRPr/>
          </a:p>
          <a:p>
            <a:pPr marL="457200" lvl="0" indent="-317500" algn="l" rtl="0">
              <a:spcBef>
                <a:spcPts val="0"/>
              </a:spcBef>
              <a:spcAft>
                <a:spcPts val="0"/>
              </a:spcAft>
              <a:buSzPts val="1400"/>
              <a:buChar char="●"/>
            </a:pPr>
            <a:r>
              <a:rPr lang="en-US"/>
              <a:t>It provides many built-in functions using which you can accomplish various tasks easily and quickly.</a:t>
            </a:r>
            <a:endParaRPr/>
          </a:p>
          <a:p>
            <a:pPr marL="457200" lvl="0" indent="-317500" algn="l" rtl="0">
              <a:spcBef>
                <a:spcPts val="0"/>
              </a:spcBef>
              <a:spcAft>
                <a:spcPts val="0"/>
              </a:spcAft>
              <a:buSzPts val="1400"/>
              <a:buChar char="●"/>
            </a:pPr>
            <a:r>
              <a:rPr lang="en-US"/>
              <a:t>JQuery is a framework built using JavaScript capabilities. Hence, you can use all the functions and other capabilities available in JavaScript.</a:t>
            </a:r>
            <a:endParaRPr/>
          </a:p>
          <a:p>
            <a:pPr marL="457200" lvl="0" indent="-317500" algn="l" rtl="0">
              <a:spcBef>
                <a:spcPts val="0"/>
              </a:spcBef>
              <a:spcAft>
                <a:spcPts val="0"/>
              </a:spcAft>
              <a:buSzPts val="1400"/>
              <a:buChar char="●"/>
            </a:pPr>
            <a:r>
              <a:rPr lang="en-US"/>
              <a:t>You can use any JavaScript editor to write jQuery such as</a:t>
            </a:r>
            <a:endParaRPr/>
          </a:p>
          <a:p>
            <a:pPr marL="0" lvl="0" indent="0" algn="l" rtl="0">
              <a:spcBef>
                <a:spcPts val="0"/>
              </a:spcBef>
              <a:spcAft>
                <a:spcPts val="0"/>
              </a:spcAft>
              <a:buSzPts val="1100"/>
              <a:buNone/>
            </a:pPr>
            <a:r>
              <a:rPr lang="en-US"/>
              <a:t>Notepad</a:t>
            </a:r>
            <a:endParaRPr/>
          </a:p>
          <a:p>
            <a:pPr marL="0" lvl="0" indent="0" algn="l" rtl="0">
              <a:spcBef>
                <a:spcPts val="0"/>
              </a:spcBef>
              <a:spcAft>
                <a:spcPts val="0"/>
              </a:spcAft>
              <a:buSzPts val="1100"/>
              <a:buNone/>
            </a:pPr>
            <a:r>
              <a:rPr lang="en-US"/>
              <a:t>Visual Studio</a:t>
            </a:r>
            <a:endParaRPr/>
          </a:p>
          <a:p>
            <a:pPr marL="0" lvl="0" indent="0" algn="l" rtl="0">
              <a:spcBef>
                <a:spcPts val="0"/>
              </a:spcBef>
              <a:spcAft>
                <a:spcPts val="0"/>
              </a:spcAft>
              <a:buSzPts val="1100"/>
              <a:buNone/>
            </a:pPr>
            <a:r>
              <a:rPr lang="en-US"/>
              <a:t>Eclipse</a:t>
            </a:r>
            <a:endParaRPr/>
          </a:p>
          <a:p>
            <a:pPr marL="0" lvl="0" indent="0" algn="l" rtl="0">
              <a:spcBef>
                <a:spcPts val="0"/>
              </a:spcBef>
              <a:spcAft>
                <a:spcPts val="0"/>
              </a:spcAft>
              <a:buSzPts val="1100"/>
              <a:buNone/>
            </a:pPr>
            <a:r>
              <a:rPr lang="en-US"/>
              <a:t>Ultra edit</a:t>
            </a:r>
            <a:endParaRPr/>
          </a:p>
          <a:p>
            <a:pPr marL="0" lvl="0" indent="0" algn="l" rtl="0">
              <a:spcBef>
                <a:spcPts val="0"/>
              </a:spcBef>
              <a:spcAft>
                <a:spcPts val="0"/>
              </a:spcAft>
              <a:buClr>
                <a:schemeClr val="dk1"/>
              </a:buClr>
              <a:buSzPts val="1100"/>
              <a:buFont typeface="Arial"/>
              <a:buNone/>
            </a:pPr>
            <a:endParaRPr/>
          </a:p>
        </p:txBody>
      </p:sp>
      <p:sp>
        <p:nvSpPr>
          <p:cNvPr id="253" name="Google Shape;253;g13e3a906ff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6d52a686c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6d52a686c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36d52a686c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6d52a686c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6d52a686c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36d52a686c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36d52a686c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36d52a686c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36d52a686c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6d52a686c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6d52a686c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36d52a686c_0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6d52a686c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6d52a686c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further information: </a:t>
            </a:r>
            <a:r>
              <a:rPr lang="en-US" u="sng">
                <a:solidFill>
                  <a:schemeClr val="hlink"/>
                </a:solidFill>
                <a:hlinkClick r:id="rId3"/>
              </a:rPr>
              <a:t>https://www.tutorialspoint.com/jquery/jquery-overview.htm</a:t>
            </a:r>
            <a:r>
              <a:rPr lang="en-US"/>
              <a:t> </a:t>
            </a:r>
            <a:endParaRPr/>
          </a:p>
          <a:p>
            <a:pPr marL="0" lvl="0" indent="0" algn="l" rtl="0">
              <a:spcBef>
                <a:spcPts val="0"/>
              </a:spcBef>
              <a:spcAft>
                <a:spcPts val="0"/>
              </a:spcAft>
              <a:buNone/>
            </a:pPr>
            <a:endParaRPr/>
          </a:p>
        </p:txBody>
      </p:sp>
      <p:sp>
        <p:nvSpPr>
          <p:cNvPr id="293" name="Google Shape;293;g136d52a686c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e3a906ffb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13e3a906ffb_0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g13e3a906ffb_0_4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36d52a686c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36d52a686c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https://www.tutorialspoint.com/jquery/jquery-syntax.htm#</a:t>
            </a:r>
            <a:r>
              <a:rPr lang="en-US"/>
              <a:t> </a:t>
            </a:r>
            <a:endParaRPr/>
          </a:p>
        </p:txBody>
      </p:sp>
      <p:sp>
        <p:nvSpPr>
          <p:cNvPr id="308" name="Google Shape;308;g136d52a686c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6d52a686c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6d52a686c_0_1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https://www.tutorialspoint.com/jquery/jquery-syntax.htm#</a:t>
            </a:r>
            <a:r>
              <a:rPr lang="en-US"/>
              <a:t> </a:t>
            </a:r>
            <a:endParaRPr/>
          </a:p>
        </p:txBody>
      </p:sp>
      <p:sp>
        <p:nvSpPr>
          <p:cNvPr id="317" name="Google Shape;317;g136d52a686c_0_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6d52a686c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36d52a686c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136d52a686c_0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e2b1d14ec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13e2b1d14ec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https://www.geeksforgeeks.org/javascript-basic-syntax/?ref=lbp</a:t>
            </a:r>
            <a:r>
              <a:rPr lang="en-US"/>
              <a:t> </a:t>
            </a:r>
            <a:endParaRPr/>
          </a:p>
        </p:txBody>
      </p:sp>
      <p:sp>
        <p:nvSpPr>
          <p:cNvPr id="338" name="Google Shape;338;g13e2b1d14ec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6d52a686c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6d52a686c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36d52a686c_0_1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6d52a686c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6d52a686c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https://www.tutorialspoint.com/jquery/jquery-syntax.htm#</a:t>
            </a:r>
            <a:r>
              <a:rPr lang="en-US"/>
              <a:t> </a:t>
            </a:r>
            <a:endParaRPr/>
          </a:p>
        </p:txBody>
      </p:sp>
      <p:sp>
        <p:nvSpPr>
          <p:cNvPr id="354" name="Google Shape;354;g136d52a686c_0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6d52a686c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6d52a686c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36d52a686c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36d52a686c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36d52a686c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https://www.tutorialspoint.com/jquery/jquery-syntax.htm#</a:t>
            </a:r>
            <a:r>
              <a:rPr lang="en-US"/>
              <a:t> </a:t>
            </a:r>
            <a:endParaRPr/>
          </a:p>
        </p:txBody>
      </p:sp>
      <p:sp>
        <p:nvSpPr>
          <p:cNvPr id="371" name="Google Shape;371;g136d52a686c_0_1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6d52a686c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36d52a686c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more examples of Jquery syntax: </a:t>
            </a:r>
            <a:r>
              <a:rPr lang="en-US" u="sng">
                <a:solidFill>
                  <a:schemeClr val="hlink"/>
                </a:solidFill>
                <a:hlinkClick r:id="rId3"/>
              </a:rPr>
              <a:t>https://www.tutorialspoint.com/jquery/jquery-syntax.htm#</a:t>
            </a:r>
            <a:r>
              <a:rPr lang="en-US"/>
              <a:t> </a:t>
            </a:r>
            <a:endParaRPr/>
          </a:p>
        </p:txBody>
      </p:sp>
      <p:sp>
        <p:nvSpPr>
          <p:cNvPr id="380" name="Google Shape;380;g136d52a686c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e29f36040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13e29f36040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6d52a686c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36d52a686c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136d52a686c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6d52a686c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6d52a686c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136d52a686c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d52a686c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6d52a686c_0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136d52a686c_0_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6d52a686c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6d52a686c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136d52a686c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6d52a686c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36d52a686c_0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136d52a686c_0_2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6d52a686c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36d52a686c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136d52a686c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6d52a686c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36d52a686c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136d52a686c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6d52a686c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6d52a686c_0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136d52a686c_0_2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36d52a686c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36d52a686c_0_3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136d52a686c_0_3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6d52a686c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6d52a686c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36d52a686c_0_3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6d52a686c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6d52a686c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36d52a686c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6d52a686c_0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6d52a686c_0_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136d52a686c_0_3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36d52a686c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36d52a686c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136d52a686c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6d52a686c_0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36d52a686c_0_3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36d52a686c_0_3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6d52a686c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6d52a686c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36d52a686c_0_3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6d52a686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6d52a686c_0_4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36d52a686c_0_4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36d52a686c_0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36d52a686c_0_3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36d52a686c_0_3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36d52a686c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36d52a686c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136d52a686c_0_4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6d52a686c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36d52a686c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136d52a686c_0_4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36d52a686c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36d52a686c_0_4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544" name="Google Shape;544;g136d52a686c_0_4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36d52a686c_0_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36d52a686c_0_4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552" name="Google Shape;552;g136d52a686c_0_4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6d52a686c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36d52a686c_0_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36d52a686c_0_4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6d52a686c_0_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6d52a686c_0_4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36d52a686c_0_4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36d52a686c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36d52a686c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579" name="Google Shape;579;g136d52a686c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6d52a686c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6d52a686c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136d52a686c_0_4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6d52a686c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6d52a686c_0_4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597" name="Google Shape;597;g136d52a686c_0_4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6d52a686c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36d52a686c_0_5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136d52a686c_0_5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6d52a686c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6d52a686c_0_5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615" name="Google Shape;615;g136d52a686c_0_5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6d52a686c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6d52a686c_0_5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136d52a686c_0_5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36d52a686c_0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36d52a686c_0_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633" name="Google Shape;633;g136d52a686c_0_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36d52a686c_0_5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36d52a686c_0_5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g136d52a686c_0_5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6d52a686c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6d52a686c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36d52a686c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6d52a686c_0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36d52a686c_0_5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https://www.tutorialsteacher.com/jquery/jquery-dom-manipulation</a:t>
            </a:r>
            <a:r>
              <a:rPr lang="en-US"/>
              <a:t> </a:t>
            </a:r>
            <a:endParaRPr/>
          </a:p>
        </p:txBody>
      </p:sp>
      <p:sp>
        <p:nvSpPr>
          <p:cNvPr id="651" name="Google Shape;651;g136d52a686c_0_5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36d52a686c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36d52a686c_0_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136d52a686c_0_5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6d52a686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6d52a686c_0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36d52a686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895144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6d52a686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6d52a686c_0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36d52a686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2406491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21889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6d52a686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6d52a686c_0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36d52a686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7902489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715795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6d52a686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6d52a686c_0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36d52a686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64328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6d52a686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6d52a686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136d52a686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761393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6d52a686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6d52a686c_0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36d52a686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2246151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6d52a686c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6d52a686c_0_5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136d52a686c_0_5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8358280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3e3a906ffb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13e3a906ffb_0_7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g13e3a906ffb_0_7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3e29f36040_1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 name="Google Shape;695;g13e29f36040_1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6d52a686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36d52a686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4A4A4A"/>
                </a:solidFill>
                <a:highlight>
                  <a:srgbClr val="FFFFFF"/>
                </a:highlight>
                <a:latin typeface="Arial"/>
                <a:ea typeface="Arial"/>
                <a:cs typeface="Arial"/>
                <a:sym typeface="Arial"/>
              </a:rPr>
              <a:t>jQuery is an efficient &amp; fast JavaScript Library created by John Resig in 2006. The motto of jQuery is write less, do more, which is very apt because it’s functionality revolves around simplifying each and every line of code. Here is a list of jQuery key features:</a:t>
            </a:r>
            <a:endParaRPr/>
          </a:p>
        </p:txBody>
      </p:sp>
      <p:sp>
        <p:nvSpPr>
          <p:cNvPr id="205" name="Google Shape;205;g136d52a686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6d52a686c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6d52a686c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36d52a686c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Alternate">
  <p:cSld name="Title Slide - Alterna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0"/>
          <p:cNvSpPr/>
          <p:nvPr/>
        </p:nvSpPr>
        <p:spPr>
          <a:xfrm>
            <a:off x="0" y="5598621"/>
            <a:ext cx="12192000" cy="12593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20"/>
          <p:cNvSpPr txBox="1">
            <a:spLocks noGrp="1"/>
          </p:cNvSpPr>
          <p:nvPr>
            <p:ph type="ctrTitle"/>
          </p:nvPr>
        </p:nvSpPr>
        <p:spPr>
          <a:xfrm>
            <a:off x="1097280" y="1645920"/>
            <a:ext cx="10058400" cy="427548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20"/>
          <p:cNvPicPr preferRelativeResize="0"/>
          <p:nvPr/>
        </p:nvPicPr>
        <p:blipFill rotWithShape="1">
          <a:blip r:embed="rId3">
            <a:alphaModFix/>
          </a:blip>
          <a:srcRect/>
          <a:stretch/>
        </p:blipFill>
        <p:spPr>
          <a:xfrm>
            <a:off x="1190484" y="745920"/>
            <a:ext cx="2539490" cy="900000"/>
          </a:xfrm>
          <a:prstGeom prst="rect">
            <a:avLst/>
          </a:prstGeom>
          <a:noFill/>
          <a:ln>
            <a:noFill/>
          </a:ln>
        </p:spPr>
      </p:pic>
      <p:pic>
        <p:nvPicPr>
          <p:cNvPr id="21" name="Google Shape;21;p20"/>
          <p:cNvPicPr preferRelativeResize="0"/>
          <p:nvPr/>
        </p:nvPicPr>
        <p:blipFill rotWithShape="1">
          <a:blip r:embed="rId4">
            <a:alphaModFix/>
          </a:blip>
          <a:srcRect/>
          <a:stretch/>
        </p:blipFill>
        <p:spPr>
          <a:xfrm>
            <a:off x="1097280" y="6138311"/>
            <a:ext cx="1065405" cy="360000"/>
          </a:xfrm>
          <a:prstGeom prst="rect">
            <a:avLst/>
          </a:prstGeom>
          <a:noFill/>
          <a:ln>
            <a:noFill/>
          </a:ln>
        </p:spPr>
      </p:pic>
      <p:pic>
        <p:nvPicPr>
          <p:cNvPr id="22" name="Google Shape;22;p20"/>
          <p:cNvPicPr preferRelativeResize="0"/>
          <p:nvPr/>
        </p:nvPicPr>
        <p:blipFill rotWithShape="1">
          <a:blip r:embed="rId5">
            <a:alphaModFix/>
          </a:blip>
          <a:srcRect/>
          <a:stretch/>
        </p:blipFill>
        <p:spPr>
          <a:xfrm>
            <a:off x="2460229" y="5958311"/>
            <a:ext cx="751043" cy="720000"/>
          </a:xfrm>
          <a:prstGeom prst="rect">
            <a:avLst/>
          </a:prstGeom>
          <a:noFill/>
          <a:ln>
            <a:noFill/>
          </a:ln>
        </p:spPr>
      </p:pic>
      <p:sp>
        <p:nvSpPr>
          <p:cNvPr id="23" name="Google Shape;23;p20"/>
          <p:cNvSpPr txBox="1">
            <a:spLocks noGrp="1"/>
          </p:cNvSpPr>
          <p:nvPr>
            <p:ph type="subTitle" idx="1"/>
          </p:nvPr>
        </p:nvSpPr>
        <p:spPr>
          <a:xfrm>
            <a:off x="1097280" y="228600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1" name="Google Shape;81;p3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3"/>
        <p:cNvGrpSpPr/>
        <p:nvPr/>
      </p:nvGrpSpPr>
      <p:grpSpPr>
        <a:xfrm>
          <a:off x="0" y="0"/>
          <a:ext cx="0" cy="0"/>
          <a:chOff x="0" y="0"/>
          <a:chExt cx="0" cy="0"/>
        </a:xfrm>
      </p:grpSpPr>
      <p:sp>
        <p:nvSpPr>
          <p:cNvPr id="84" name="Google Shape;84;p30"/>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p:cSld name="End">
    <p:bg>
      <p:bgPr>
        <a:solidFill>
          <a:schemeClr val="accent2"/>
        </a:solidFill>
        <a:effectLst/>
      </p:bgPr>
    </p:bg>
    <p:spTree>
      <p:nvGrpSpPr>
        <p:cNvPr id="1" name="Shape 86"/>
        <p:cNvGrpSpPr/>
        <p:nvPr/>
      </p:nvGrpSpPr>
      <p:grpSpPr>
        <a:xfrm>
          <a:off x="0" y="0"/>
          <a:ext cx="0" cy="0"/>
          <a:chOff x="0" y="0"/>
          <a:chExt cx="0" cy="0"/>
        </a:xfrm>
      </p:grpSpPr>
      <p:sp>
        <p:nvSpPr>
          <p:cNvPr id="87" name="Google Shape;87;p3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4"/>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89" name="Google Shape;89;p34"/>
          <p:cNvCxnSpPr/>
          <p:nvPr/>
        </p:nvCxnSpPr>
        <p:spPr>
          <a:xfrm>
            <a:off x="1171575" y="4343400"/>
            <a:ext cx="9906000" cy="0"/>
          </a:xfrm>
          <a:prstGeom prst="straightConnector1">
            <a:avLst/>
          </a:prstGeom>
          <a:noFill/>
          <a:ln w="76200" cap="sq" cmpd="sng">
            <a:solidFill>
              <a:srgbClr val="FFFFFF"/>
            </a:solidFill>
            <a:prstDash val="solid"/>
            <a:round/>
            <a:headEnd type="none" w="sm" len="sm"/>
            <a:tailEnd type="none" w="sm" len="sm"/>
          </a:ln>
        </p:spPr>
      </p:cxnSp>
      <p:sp>
        <p:nvSpPr>
          <p:cNvPr id="90" name="Google Shape;90;p3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34"/>
          <p:cNvPicPr preferRelativeResize="0"/>
          <p:nvPr/>
        </p:nvPicPr>
        <p:blipFill rotWithShape="1">
          <a:blip r:embed="rId2">
            <a:alphaModFix/>
          </a:blip>
          <a:srcRect/>
          <a:stretch/>
        </p:blipFill>
        <p:spPr>
          <a:xfrm>
            <a:off x="5687115" y="6404269"/>
            <a:ext cx="817770" cy="2442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pic>
        <p:nvPicPr>
          <p:cNvPr id="96" name="Google Shape;96;p19"/>
          <p:cNvPicPr preferRelativeResize="0"/>
          <p:nvPr/>
        </p:nvPicPr>
        <p:blipFill rotWithShape="1">
          <a:blip r:embed="rId3">
            <a:alphaModFix/>
          </a:blip>
          <a:srcRect l="5060"/>
          <a:stretch/>
        </p:blipFill>
        <p:spPr>
          <a:xfrm>
            <a:off x="1101905" y="745919"/>
            <a:ext cx="2704467" cy="952251"/>
          </a:xfrm>
          <a:prstGeom prst="rect">
            <a:avLst/>
          </a:prstGeom>
          <a:noFill/>
          <a:ln>
            <a:noFill/>
          </a:ln>
        </p:spPr>
      </p:pic>
      <p:pic>
        <p:nvPicPr>
          <p:cNvPr id="97" name="Google Shape;97;p19"/>
          <p:cNvPicPr preferRelativeResize="0"/>
          <p:nvPr/>
        </p:nvPicPr>
        <p:blipFill rotWithShape="1">
          <a:blip r:embed="rId4">
            <a:alphaModFix/>
          </a:blip>
          <a:srcRect/>
          <a:stretch/>
        </p:blipFill>
        <p:spPr>
          <a:xfrm>
            <a:off x="1097280" y="6138311"/>
            <a:ext cx="1065405" cy="360000"/>
          </a:xfrm>
          <a:prstGeom prst="rect">
            <a:avLst/>
          </a:prstGeom>
          <a:noFill/>
          <a:ln>
            <a:noFill/>
          </a:ln>
        </p:spPr>
      </p:pic>
      <p:pic>
        <p:nvPicPr>
          <p:cNvPr id="98" name="Google Shape;98;p19"/>
          <p:cNvPicPr preferRelativeResize="0"/>
          <p:nvPr/>
        </p:nvPicPr>
        <p:blipFill rotWithShape="1">
          <a:blip r:embed="rId5">
            <a:alphaModFix/>
          </a:blip>
          <a:srcRect/>
          <a:stretch/>
        </p:blipFill>
        <p:spPr>
          <a:xfrm>
            <a:off x="2460229" y="5958311"/>
            <a:ext cx="751043" cy="720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6"/>
          <p:cNvSpPr txBox="1">
            <a:spLocks noGrp="1"/>
          </p:cNvSpPr>
          <p:nvPr>
            <p:ph type="body" idx="1"/>
          </p:nvPr>
        </p:nvSpPr>
        <p:spPr>
          <a:xfrm>
            <a:off x="1097279"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2" name="Google Shape;102;p26"/>
          <p:cNvSpPr txBox="1">
            <a:spLocks noGrp="1"/>
          </p:cNvSpPr>
          <p:nvPr>
            <p:ph type="body" idx="2"/>
          </p:nvPr>
        </p:nvSpPr>
        <p:spPr>
          <a:xfrm>
            <a:off x="79156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03" name="Google Shape;103;p26"/>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104" name="Google Shape;104;p2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26"/>
          <p:cNvSpPr txBox="1">
            <a:spLocks noGrp="1"/>
          </p:cNvSpPr>
          <p:nvPr>
            <p:ph type="body" idx="3"/>
          </p:nvPr>
        </p:nvSpPr>
        <p:spPr>
          <a:xfrm>
            <a:off x="45064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mparison">
  <p:cSld name="Three Comparison">
    <p:spTree>
      <p:nvGrpSpPr>
        <p:cNvPr id="1" name="Shape 107"/>
        <p:cNvGrpSpPr/>
        <p:nvPr/>
      </p:nvGrpSpPr>
      <p:grpSpPr>
        <a:xfrm>
          <a:off x="0" y="0"/>
          <a:ext cx="0" cy="0"/>
          <a:chOff x="0" y="0"/>
          <a:chExt cx="0" cy="0"/>
        </a:xfrm>
      </p:grpSpPr>
      <p:sp>
        <p:nvSpPr>
          <p:cNvPr id="108" name="Google Shape;108;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8"/>
          <p:cNvSpPr txBox="1">
            <a:spLocks noGrp="1"/>
          </p:cNvSpPr>
          <p:nvPr>
            <p:ph type="body" idx="1"/>
          </p:nvPr>
        </p:nvSpPr>
        <p:spPr>
          <a:xfrm>
            <a:off x="10972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0" name="Google Shape;110;p28"/>
          <p:cNvSpPr txBox="1">
            <a:spLocks noGrp="1"/>
          </p:cNvSpPr>
          <p:nvPr>
            <p:ph type="body" idx="2"/>
          </p:nvPr>
        </p:nvSpPr>
        <p:spPr>
          <a:xfrm>
            <a:off x="10972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1" name="Google Shape;111;p28"/>
          <p:cNvSpPr txBox="1">
            <a:spLocks noGrp="1"/>
          </p:cNvSpPr>
          <p:nvPr>
            <p:ph type="body" idx="3"/>
          </p:nvPr>
        </p:nvSpPr>
        <p:spPr>
          <a:xfrm>
            <a:off x="45064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2" name="Google Shape;112;p28"/>
          <p:cNvSpPr txBox="1">
            <a:spLocks noGrp="1"/>
          </p:cNvSpPr>
          <p:nvPr>
            <p:ph type="body" idx="4"/>
          </p:nvPr>
        </p:nvSpPr>
        <p:spPr>
          <a:xfrm>
            <a:off x="45064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13" name="Google Shape;113;p28"/>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114" name="Google Shape;114;p2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28"/>
          <p:cNvSpPr txBox="1">
            <a:spLocks noGrp="1"/>
          </p:cNvSpPr>
          <p:nvPr>
            <p:ph type="body" idx="5"/>
          </p:nvPr>
        </p:nvSpPr>
        <p:spPr>
          <a:xfrm>
            <a:off x="7915680" y="1850285"/>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7" name="Google Shape;117;p28"/>
          <p:cNvSpPr txBox="1">
            <a:spLocks noGrp="1"/>
          </p:cNvSpPr>
          <p:nvPr>
            <p:ph type="body" idx="6"/>
          </p:nvPr>
        </p:nvSpPr>
        <p:spPr>
          <a:xfrm>
            <a:off x="7915680" y="2586567"/>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8"/>
        <p:cNvGrpSpPr/>
        <p:nvPr/>
      </p:nvGrpSpPr>
      <p:grpSpPr>
        <a:xfrm>
          <a:off x="0" y="0"/>
          <a:ext cx="0" cy="0"/>
          <a:chOff x="0" y="0"/>
          <a:chExt cx="0" cy="0"/>
        </a:xfrm>
      </p:grpSpPr>
      <p:sp>
        <p:nvSpPr>
          <p:cNvPr id="119" name="Google Shape;119;p32"/>
          <p:cNvSpPr>
            <a:spLocks noGrp="1"/>
          </p:cNvSpPr>
          <p:nvPr>
            <p:ph type="pic" idx="2"/>
          </p:nvPr>
        </p:nvSpPr>
        <p:spPr>
          <a:xfrm>
            <a:off x="15" y="0"/>
            <a:ext cx="12191985" cy="4600574"/>
          </a:xfrm>
          <a:prstGeom prst="rect">
            <a:avLst/>
          </a:prstGeom>
          <a:noFill/>
          <a:ln>
            <a:noFill/>
          </a:ln>
        </p:spPr>
      </p:sp>
      <p:sp>
        <p:nvSpPr>
          <p:cNvPr id="120" name="Google Shape;120;p32"/>
          <p:cNvSpPr/>
          <p:nvPr/>
        </p:nvSpPr>
        <p:spPr>
          <a:xfrm>
            <a:off x="0" y="4600575"/>
            <a:ext cx="12188825" cy="2257425"/>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2"/>
          <p:cNvSpPr txBox="1">
            <a:spLocks noGrp="1"/>
          </p:cNvSpPr>
          <p:nvPr>
            <p:ph type="title"/>
          </p:nvPr>
        </p:nvSpPr>
        <p:spPr>
          <a:xfrm>
            <a:off x="924115" y="4766395"/>
            <a:ext cx="10343769" cy="66861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2"/>
          <p:cNvSpPr txBox="1">
            <a:spLocks noGrp="1"/>
          </p:cNvSpPr>
          <p:nvPr>
            <p:ph type="body" idx="1"/>
          </p:nvPr>
        </p:nvSpPr>
        <p:spPr>
          <a:xfrm>
            <a:off x="924115" y="5435006"/>
            <a:ext cx="10343769" cy="75785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000000"/>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23" name="Google Shape;123;p3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5" name="Google Shape;125;p32"/>
          <p:cNvPicPr preferRelativeResize="0"/>
          <p:nvPr/>
        </p:nvPicPr>
        <p:blipFill rotWithShape="1">
          <a:blip r:embed="rId2">
            <a:alphaModFix/>
          </a:blip>
          <a:srcRect l="6481" t="7062" r="3738" b="8933"/>
          <a:stretch/>
        </p:blipFill>
        <p:spPr>
          <a:xfrm>
            <a:off x="1097280" y="6481397"/>
            <a:ext cx="569369" cy="180000"/>
          </a:xfrm>
          <a:prstGeom prst="rect">
            <a:avLst/>
          </a:prstGeom>
          <a:noFill/>
          <a:ln>
            <a:noFill/>
          </a:ln>
        </p:spPr>
      </p:pic>
      <p:pic>
        <p:nvPicPr>
          <p:cNvPr id="126" name="Google Shape;126;p32"/>
          <p:cNvPicPr preferRelativeResize="0"/>
          <p:nvPr/>
        </p:nvPicPr>
        <p:blipFill rotWithShape="1">
          <a:blip r:embed="rId3">
            <a:alphaModFix/>
          </a:blip>
          <a:srcRect/>
          <a:stretch/>
        </p:blipFill>
        <p:spPr>
          <a:xfrm>
            <a:off x="1799100" y="6391397"/>
            <a:ext cx="375522" cy="360000"/>
          </a:xfrm>
          <a:prstGeom prst="rect">
            <a:avLst/>
          </a:prstGeom>
          <a:noFill/>
          <a:ln>
            <a:noFill/>
          </a:ln>
        </p:spPr>
      </p:pic>
      <p:sp>
        <p:nvSpPr>
          <p:cNvPr id="127" name="Google Shape;127;p32"/>
          <p:cNvSpPr txBox="1"/>
          <p:nvPr/>
        </p:nvSpPr>
        <p:spPr>
          <a:xfrm>
            <a:off x="2308194" y="6448287"/>
            <a:ext cx="125789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Add Logo Here</a:t>
            </a:r>
            <a:endParaRPr sz="1400" b="0" i="0" u="none" strike="noStrike" cap="none">
              <a:solidFill>
                <a:srgbClr val="000000"/>
              </a:solidFill>
              <a:latin typeface="Arial"/>
              <a:ea typeface="Arial"/>
              <a:cs typeface="Arial"/>
              <a:sym typeface="Arial"/>
            </a:endParaRPr>
          </a:p>
        </p:txBody>
      </p:sp>
      <p:pic>
        <p:nvPicPr>
          <p:cNvPr id="128" name="Google Shape;128;p32"/>
          <p:cNvPicPr preferRelativeResize="0"/>
          <p:nvPr/>
        </p:nvPicPr>
        <p:blipFill rotWithShape="1">
          <a:blip r:embed="rId4">
            <a:alphaModFix/>
          </a:blip>
          <a:srcRect/>
          <a:stretch/>
        </p:blipFill>
        <p:spPr>
          <a:xfrm>
            <a:off x="5687115" y="6391397"/>
            <a:ext cx="817770" cy="270000"/>
          </a:xfrm>
          <a:prstGeom prst="rect">
            <a:avLst/>
          </a:prstGeom>
          <a:noFill/>
          <a:ln>
            <a:noFill/>
          </a:ln>
        </p:spPr>
      </p:pic>
      <p:cxnSp>
        <p:nvCxnSpPr>
          <p:cNvPr id="129" name="Google Shape;129;p32"/>
          <p:cNvCxnSpPr/>
          <p:nvPr/>
        </p:nvCxnSpPr>
        <p:spPr>
          <a:xfrm>
            <a:off x="920940" y="5406763"/>
            <a:ext cx="10346944" cy="0"/>
          </a:xfrm>
          <a:prstGeom prst="straightConnector1">
            <a:avLst/>
          </a:prstGeom>
          <a:noFill/>
          <a:ln w="76200" cap="sq" cmpd="sng">
            <a:solidFill>
              <a:schemeClr val="accent2"/>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quare Picture with Caption">
  <p:cSld name="Square Picture with Caption">
    <p:spTree>
      <p:nvGrpSpPr>
        <p:cNvPr id="1" name="Shape 130"/>
        <p:cNvGrpSpPr/>
        <p:nvPr/>
      </p:nvGrpSpPr>
      <p:grpSpPr>
        <a:xfrm>
          <a:off x="0" y="0"/>
          <a:ext cx="0" cy="0"/>
          <a:chOff x="0" y="0"/>
          <a:chExt cx="0" cy="0"/>
        </a:xfrm>
      </p:grpSpPr>
      <p:sp>
        <p:nvSpPr>
          <p:cNvPr id="131" name="Google Shape;131;p33"/>
          <p:cNvSpPr>
            <a:spLocks noGrp="1"/>
          </p:cNvSpPr>
          <p:nvPr>
            <p:ph type="pic" idx="2"/>
          </p:nvPr>
        </p:nvSpPr>
        <p:spPr>
          <a:xfrm>
            <a:off x="5391150" y="0"/>
            <a:ext cx="6864856" cy="6864856"/>
          </a:xfrm>
          <a:prstGeom prst="rect">
            <a:avLst/>
          </a:prstGeom>
          <a:noFill/>
          <a:ln>
            <a:noFill/>
          </a:ln>
        </p:spPr>
      </p:sp>
      <p:sp>
        <p:nvSpPr>
          <p:cNvPr id="132" name="Google Shape;132;p33"/>
          <p:cNvSpPr/>
          <p:nvPr/>
        </p:nvSpPr>
        <p:spPr>
          <a:xfrm>
            <a:off x="0" y="0"/>
            <a:ext cx="5391149" cy="685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5" name="Google Shape;135;p33"/>
          <p:cNvSpPr txBox="1">
            <a:spLocks noGrp="1"/>
          </p:cNvSpPr>
          <p:nvPr>
            <p:ph type="title"/>
          </p:nvPr>
        </p:nvSpPr>
        <p:spPr>
          <a:xfrm>
            <a:off x="838200" y="645505"/>
            <a:ext cx="424815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3"/>
          <p:cNvSpPr txBox="1">
            <a:spLocks noGrp="1"/>
          </p:cNvSpPr>
          <p:nvPr>
            <p:ph type="body" idx="1"/>
          </p:nvPr>
        </p:nvSpPr>
        <p:spPr>
          <a:xfrm>
            <a:off x="838200" y="2977226"/>
            <a:ext cx="424815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pic>
        <p:nvPicPr>
          <p:cNvPr id="137" name="Google Shape;137;p33"/>
          <p:cNvPicPr preferRelativeResize="0"/>
          <p:nvPr/>
        </p:nvPicPr>
        <p:blipFill rotWithShape="1">
          <a:blip r:embed="rId2">
            <a:alphaModFix/>
          </a:blip>
          <a:srcRect l="6481" t="7062" r="3738" b="8933"/>
          <a:stretch/>
        </p:blipFill>
        <p:spPr>
          <a:xfrm>
            <a:off x="1097280" y="6481397"/>
            <a:ext cx="569369" cy="180000"/>
          </a:xfrm>
          <a:prstGeom prst="rect">
            <a:avLst/>
          </a:prstGeom>
          <a:noFill/>
          <a:ln>
            <a:noFill/>
          </a:ln>
        </p:spPr>
      </p:pic>
      <p:pic>
        <p:nvPicPr>
          <p:cNvPr id="138" name="Google Shape;138;p33"/>
          <p:cNvPicPr preferRelativeResize="0"/>
          <p:nvPr/>
        </p:nvPicPr>
        <p:blipFill rotWithShape="1">
          <a:blip r:embed="rId3">
            <a:alphaModFix/>
          </a:blip>
          <a:srcRect/>
          <a:stretch/>
        </p:blipFill>
        <p:spPr>
          <a:xfrm>
            <a:off x="1799100" y="6391397"/>
            <a:ext cx="375522" cy="360000"/>
          </a:xfrm>
          <a:prstGeom prst="rect">
            <a:avLst/>
          </a:prstGeom>
          <a:noFill/>
          <a:ln>
            <a:noFill/>
          </a:ln>
        </p:spPr>
      </p:pic>
      <p:sp>
        <p:nvSpPr>
          <p:cNvPr id="139" name="Google Shape;139;p33"/>
          <p:cNvSpPr txBox="1"/>
          <p:nvPr/>
        </p:nvSpPr>
        <p:spPr>
          <a:xfrm>
            <a:off x="2308194" y="6448287"/>
            <a:ext cx="125789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Add Logo Here</a:t>
            </a:r>
            <a:endParaRPr sz="1400" b="0" i="0" u="none" strike="noStrike" cap="none">
              <a:solidFill>
                <a:srgbClr val="000000"/>
              </a:solidFill>
              <a:latin typeface="Arial"/>
              <a:ea typeface="Arial"/>
              <a:cs typeface="Arial"/>
              <a:sym typeface="Arial"/>
            </a:endParaRPr>
          </a:p>
        </p:txBody>
      </p:sp>
      <p:pic>
        <p:nvPicPr>
          <p:cNvPr id="140" name="Google Shape;140;p33"/>
          <p:cNvPicPr preferRelativeResize="0"/>
          <p:nvPr/>
        </p:nvPicPr>
        <p:blipFill rotWithShape="1">
          <a:blip r:embed="rId4">
            <a:alphaModFix/>
          </a:blip>
          <a:srcRect/>
          <a:stretch/>
        </p:blipFill>
        <p:spPr>
          <a:xfrm>
            <a:off x="5687115" y="6391397"/>
            <a:ext cx="817770" cy="270000"/>
          </a:xfrm>
          <a:prstGeom prst="rect">
            <a:avLst/>
          </a:prstGeom>
          <a:noFill/>
          <a:ln>
            <a:noFill/>
          </a:ln>
        </p:spPr>
      </p:pic>
      <p:cxnSp>
        <p:nvCxnSpPr>
          <p:cNvPr id="141" name="Google Shape;141;p33"/>
          <p:cNvCxnSpPr/>
          <p:nvPr/>
        </p:nvCxnSpPr>
        <p:spPr>
          <a:xfrm>
            <a:off x="838200" y="2885289"/>
            <a:ext cx="4248150" cy="0"/>
          </a:xfrm>
          <a:prstGeom prst="straightConnector1">
            <a:avLst/>
          </a:prstGeom>
          <a:noFill/>
          <a:ln w="76200" cap="sq" cmpd="sng">
            <a:solidFill>
              <a:schemeClr val="accent2"/>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36"/>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6"/>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5" name="Google Shape;145;p3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 name="Google Shape;26;p21"/>
          <p:cNvPicPr preferRelativeResize="0"/>
          <p:nvPr/>
        </p:nvPicPr>
        <p:blipFill rotWithShape="1">
          <a:blip r:embed="rId3">
            <a:alphaModFix/>
          </a:blip>
          <a:srcRect l="6481" t="7062" r="3738" b="8933"/>
          <a:stretch/>
        </p:blipFill>
        <p:spPr>
          <a:xfrm>
            <a:off x="1097280" y="6481397"/>
            <a:ext cx="569369" cy="180000"/>
          </a:xfrm>
          <a:prstGeom prst="rect">
            <a:avLst/>
          </a:prstGeom>
          <a:noFill/>
          <a:ln>
            <a:noFill/>
          </a:ln>
        </p:spPr>
      </p:pic>
      <p:pic>
        <p:nvPicPr>
          <p:cNvPr id="27" name="Google Shape;27;p21"/>
          <p:cNvPicPr preferRelativeResize="0"/>
          <p:nvPr/>
        </p:nvPicPr>
        <p:blipFill rotWithShape="1">
          <a:blip r:embed="rId4">
            <a:alphaModFix/>
          </a:blip>
          <a:srcRect/>
          <a:stretch/>
        </p:blipFill>
        <p:spPr>
          <a:xfrm>
            <a:off x="1799100" y="6391397"/>
            <a:ext cx="375522" cy="360000"/>
          </a:xfrm>
          <a:prstGeom prst="rect">
            <a:avLst/>
          </a:prstGeom>
          <a:noFill/>
          <a:ln>
            <a:noFill/>
          </a:ln>
        </p:spPr>
      </p:pic>
      <p:pic>
        <p:nvPicPr>
          <p:cNvPr id="28" name="Google Shape;28;p21"/>
          <p:cNvPicPr preferRelativeResize="0"/>
          <p:nvPr/>
        </p:nvPicPr>
        <p:blipFill rotWithShape="1">
          <a:blip r:embed="rId5">
            <a:alphaModFix/>
          </a:blip>
          <a:srcRect/>
          <a:stretch/>
        </p:blipFill>
        <p:spPr>
          <a:xfrm>
            <a:off x="5687115" y="6404269"/>
            <a:ext cx="817770" cy="244256"/>
          </a:xfrm>
          <a:prstGeom prst="rect">
            <a:avLst/>
          </a:prstGeom>
          <a:noFill/>
          <a:ln>
            <a:noFill/>
          </a:ln>
        </p:spPr>
      </p:pic>
      <p:sp>
        <p:nvSpPr>
          <p:cNvPr id="29" name="Google Shape;29;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4" name="Google Shape;34;p2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35" name="Google Shape;35;p25"/>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36" name="Google Shape;36;p2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eparator - Minor">
  <p:cSld name="Section Separator - Minor">
    <p:bg>
      <p:bgPr>
        <a:solidFill>
          <a:schemeClr val="lt1"/>
        </a:solidFill>
        <a:effectLst/>
      </p:bgPr>
    </p:bg>
    <p:spTree>
      <p:nvGrpSpPr>
        <p:cNvPr id="1" name="Shape 38"/>
        <p:cNvGrpSpPr/>
        <p:nvPr/>
      </p:nvGrpSpPr>
      <p:grpSpPr>
        <a:xfrm>
          <a:off x="0" y="0"/>
          <a:ext cx="0" cy="0"/>
          <a:chOff x="0" y="0"/>
          <a:chExt cx="0" cy="0"/>
        </a:xfrm>
      </p:grpSpPr>
      <p:sp>
        <p:nvSpPr>
          <p:cNvPr id="39" name="Google Shape;39;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1" name="Google Shape;41;p22"/>
          <p:cNvCxnSpPr/>
          <p:nvPr/>
        </p:nvCxnSpPr>
        <p:spPr>
          <a:xfrm>
            <a:off x="1171575" y="4343400"/>
            <a:ext cx="9906000" cy="0"/>
          </a:xfrm>
          <a:prstGeom prst="straightConnector1">
            <a:avLst/>
          </a:prstGeom>
          <a:noFill/>
          <a:ln w="152400" cap="sq" cmpd="sng">
            <a:solidFill>
              <a:schemeClr val="accent2"/>
            </a:solidFill>
            <a:prstDash val="solid"/>
            <a:round/>
            <a:headEnd type="none" w="sm" len="sm"/>
            <a:tailEnd type="none" w="sm" len="sm"/>
          </a:ln>
        </p:spPr>
      </p:cxnSp>
      <p:sp>
        <p:nvSpPr>
          <p:cNvPr id="42" name="Google Shape;42;p2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47" name="Google Shape;47;p23"/>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48" name="Google Shape;48;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ey Point">
  <p:cSld name="Key Point">
    <p:bg>
      <p:bgPr>
        <a:solidFill>
          <a:schemeClr val="lt1"/>
        </a:solidFill>
        <a:effectLst/>
      </p:bgPr>
    </p:bg>
    <p:spTree>
      <p:nvGrpSpPr>
        <p:cNvPr id="1" name="Shape 50"/>
        <p:cNvGrpSpPr/>
        <p:nvPr/>
      </p:nvGrpSpPr>
      <p:grpSpPr>
        <a:xfrm>
          <a:off x="0" y="0"/>
          <a:ext cx="0" cy="0"/>
          <a:chOff x="0" y="0"/>
          <a:chExt cx="0" cy="0"/>
        </a:xfrm>
      </p:grpSpPr>
      <p:sp>
        <p:nvSpPr>
          <p:cNvPr id="51" name="Google Shape;51;p24"/>
          <p:cNvSpPr txBox="1">
            <a:spLocks noGrp="1"/>
          </p:cNvSpPr>
          <p:nvPr>
            <p:ph type="ctrTitle"/>
          </p:nvPr>
        </p:nvSpPr>
        <p:spPr>
          <a:xfrm>
            <a:off x="1097280" y="758951"/>
            <a:ext cx="10058400" cy="5146549"/>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 name="Google Shape;52;p24"/>
          <p:cNvCxnSpPr/>
          <p:nvPr/>
        </p:nvCxnSpPr>
        <p:spPr>
          <a:xfrm>
            <a:off x="1143000" y="5895975"/>
            <a:ext cx="10012680" cy="9525"/>
          </a:xfrm>
          <a:prstGeom prst="straightConnector1">
            <a:avLst/>
          </a:prstGeom>
          <a:noFill/>
          <a:ln w="152400" cap="sq" cmpd="sng">
            <a:solidFill>
              <a:schemeClr val="accent2"/>
            </a:solidFill>
            <a:prstDash val="solid"/>
            <a:round/>
            <a:headEnd type="none" w="sm" len="sm"/>
            <a:tailEnd type="none" w="sm" len="sm"/>
          </a:ln>
        </p:spPr>
      </p:cxnSp>
      <p:sp>
        <p:nvSpPr>
          <p:cNvPr id="53" name="Google Shape;53;p24"/>
          <p:cNvSpPr txBox="1"/>
          <p:nvPr/>
        </p:nvSpPr>
        <p:spPr>
          <a:xfrm>
            <a:off x="10402524" y="167670"/>
            <a:ext cx="1114426" cy="1569660"/>
          </a:xfrm>
          <a:prstGeom prst="rect">
            <a:avLst/>
          </a:prstGeom>
          <a:noFill/>
          <a:ln>
            <a:noFill/>
          </a:ln>
          <a:effectLst>
            <a:outerShdw blurRad="63500" sx="102000" sy="102000" algn="ctr" rotWithShape="0">
              <a:srgbClr val="D9D9D9">
                <a:alpha val="40000"/>
              </a:srgbClr>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accent2"/>
                </a:solidFill>
                <a:latin typeface="Arial"/>
                <a:ea typeface="Arial"/>
                <a:cs typeface="Arial"/>
                <a:sym typeface="Arial"/>
              </a:rPr>
              <a:t>🢇</a:t>
            </a:r>
            <a:endParaRPr sz="9600" b="1" i="0" u="none" strike="noStrike" cap="none">
              <a:solidFill>
                <a:schemeClr val="accent2"/>
              </a:solidFill>
              <a:latin typeface="Arial"/>
              <a:ea typeface="Arial"/>
              <a:cs typeface="Arial"/>
              <a:sym typeface="Arial"/>
            </a:endParaRPr>
          </a:p>
        </p:txBody>
      </p:sp>
      <p:sp>
        <p:nvSpPr>
          <p:cNvPr id="54" name="Google Shape;54;p2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1"/>
          <p:cNvSpPr/>
          <p:nvPr/>
        </p:nvSpPr>
        <p:spPr>
          <a:xfrm>
            <a:off x="8141209"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31"/>
          <p:cNvCxnSpPr/>
          <p:nvPr/>
        </p:nvCxnSpPr>
        <p:spPr>
          <a:xfrm>
            <a:off x="8322906" y="2699177"/>
            <a:ext cx="3030894" cy="0"/>
          </a:xfrm>
          <a:prstGeom prst="straightConnector1">
            <a:avLst/>
          </a:prstGeom>
          <a:noFill/>
          <a:ln w="76200" cap="sq" cmpd="sng">
            <a:solidFill>
              <a:srgbClr val="FFFFFF"/>
            </a:solidFill>
            <a:prstDash val="solid"/>
            <a:round/>
            <a:headEnd type="none" w="sm" len="sm"/>
            <a:tailEnd type="none" w="sm" len="sm"/>
          </a:ln>
        </p:spPr>
      </p:cxnSp>
      <p:sp>
        <p:nvSpPr>
          <p:cNvPr id="59" name="Google Shape;59;p31"/>
          <p:cNvSpPr txBox="1">
            <a:spLocks noGrp="1"/>
          </p:cNvSpPr>
          <p:nvPr>
            <p:ph type="title"/>
          </p:nvPr>
        </p:nvSpPr>
        <p:spPr>
          <a:xfrm>
            <a:off x="8322906" y="415635"/>
            <a:ext cx="3030894"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691342" y="731520"/>
            <a:ext cx="7277001"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31"/>
          <p:cNvSpPr txBox="1">
            <a:spLocks noGrp="1"/>
          </p:cNvSpPr>
          <p:nvPr>
            <p:ph type="body" idx="2"/>
          </p:nvPr>
        </p:nvSpPr>
        <p:spPr>
          <a:xfrm>
            <a:off x="8322906" y="2747356"/>
            <a:ext cx="3030894"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2" name="Google Shape;62;p3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7" name="Google Shape;67;p2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2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2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70" name="Google Shape;70;p27"/>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71" name="Google Shape;71;p27"/>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75" name="Google Shape;75;p29"/>
          <p:cNvCxnSpPr/>
          <p:nvPr/>
        </p:nvCxnSpPr>
        <p:spPr>
          <a:xfrm>
            <a:off x="1097280" y="1737360"/>
            <a:ext cx="10063212" cy="485"/>
          </a:xfrm>
          <a:prstGeom prst="straightConnector1">
            <a:avLst/>
          </a:prstGeom>
          <a:noFill/>
          <a:ln w="76200" cap="sq" cmpd="sng">
            <a:solidFill>
              <a:schemeClr val="accent2"/>
            </a:solidFill>
            <a:prstDash val="solid"/>
            <a:round/>
            <a:headEnd type="none" w="sm" len="sm"/>
            <a:tailEnd type="none" w="sm" len="sm"/>
          </a:ln>
        </p:spPr>
      </p:cxnSp>
      <p:sp>
        <p:nvSpPr>
          <p:cNvPr id="76" name="Google Shape;76;p29"/>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2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656565"/>
                </a:solidFill>
                <a:latin typeface="Arial"/>
                <a:ea typeface="Arial"/>
                <a:cs typeface="Arial"/>
                <a:sym typeface="Arial"/>
              </a:defRPr>
            </a:lvl9pPr>
          </a:lstStyle>
          <a:p>
            <a:endParaRPr/>
          </a:p>
        </p:txBody>
      </p:sp>
      <p:pic>
        <p:nvPicPr>
          <p:cNvPr id="12" name="Google Shape;12;p18"/>
          <p:cNvPicPr preferRelativeResize="0"/>
          <p:nvPr/>
        </p:nvPicPr>
        <p:blipFill rotWithShape="1">
          <a:blip r:embed="rId20">
            <a:alphaModFix/>
          </a:blip>
          <a:srcRect l="6481" t="7062" r="3738" b="8933"/>
          <a:stretch/>
        </p:blipFill>
        <p:spPr>
          <a:xfrm>
            <a:off x="1097280" y="6481397"/>
            <a:ext cx="569369" cy="180000"/>
          </a:xfrm>
          <a:prstGeom prst="rect">
            <a:avLst/>
          </a:prstGeom>
          <a:noFill/>
          <a:ln>
            <a:noFill/>
          </a:ln>
        </p:spPr>
      </p:pic>
      <p:pic>
        <p:nvPicPr>
          <p:cNvPr id="13" name="Google Shape;13;p18"/>
          <p:cNvPicPr preferRelativeResize="0"/>
          <p:nvPr/>
        </p:nvPicPr>
        <p:blipFill rotWithShape="1">
          <a:blip r:embed="rId21">
            <a:alphaModFix/>
          </a:blip>
          <a:srcRect/>
          <a:stretch/>
        </p:blipFill>
        <p:spPr>
          <a:xfrm>
            <a:off x="1799100" y="6391397"/>
            <a:ext cx="375522" cy="360000"/>
          </a:xfrm>
          <a:prstGeom prst="rect">
            <a:avLst/>
          </a:prstGeom>
          <a:noFill/>
          <a:ln>
            <a:noFill/>
          </a:ln>
        </p:spPr>
      </p:pic>
      <p:pic>
        <p:nvPicPr>
          <p:cNvPr id="14" name="Google Shape;14;p18"/>
          <p:cNvPicPr preferRelativeResize="0"/>
          <p:nvPr/>
        </p:nvPicPr>
        <p:blipFill rotWithShape="1">
          <a:blip r:embed="rId22">
            <a:alphaModFix/>
          </a:blip>
          <a:srcRect/>
          <a:stretch/>
        </p:blipFill>
        <p:spPr>
          <a:xfrm>
            <a:off x="5687115" y="6407119"/>
            <a:ext cx="817770" cy="238556"/>
          </a:xfrm>
          <a:prstGeom prst="rect">
            <a:avLst/>
          </a:prstGeom>
          <a:noFill/>
          <a:ln>
            <a:noFill/>
          </a:ln>
        </p:spPr>
      </p:pic>
      <p:sp>
        <p:nvSpPr>
          <p:cNvPr id="15" name="Google Shape;15;p1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tutorialrepublic.com/codelab.php?topic=jquery&amp;file=document-ready-syntax"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tutorialsteacher.com/codeeditor?cid=jquery-31"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tutorialsteacher.com/codeeditor?cid=jquery-32"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www.tutorialsteacher.com/codeeditor?cid=jquery-33"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www.tutorialsteacher.com/codeeditor?cid=jquery-34"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www.tutorialsteacher.com/codeeditor?cid=jquery-35"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www.tutorialsteacher.com/codeeditor?cid=jquery-36"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www.tutorialsteacher.com/codeeditor?cid=jquery-37"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www.w3schools.com/jquery/tryit.asp?filename=tryjquery_traversing_first"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www.w3schools.com/jquery/tryit.asp?filename=tryjquery_traversing_last"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www.w3schools.com/jquery/tryit.asp?filename=tryjquery_traversing_children"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w3schools.com/jquery/tryit.asp?filename=tryjquery_traversing_parent"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www.w3schools.com/jquery/jquery_ref_traversing.asp"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www.w3schools.com/jquery/exercise_jq.asp?filename=exercise_jq_selectors1"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
          <p:cNvSpPr txBox="1">
            <a:spLocks noGrp="1"/>
          </p:cNvSpPr>
          <p:nvPr>
            <p:ph type="ctrTitle"/>
          </p:nvPr>
        </p:nvSpPr>
        <p:spPr>
          <a:xfrm>
            <a:off x="1097275" y="3839849"/>
            <a:ext cx="10058400" cy="1522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7200"/>
              <a:buFont typeface="Arial"/>
              <a:buNone/>
            </a:pPr>
            <a:r>
              <a:rPr lang="en-US"/>
              <a:t>.Net</a:t>
            </a:r>
            <a:endParaRPr/>
          </a:p>
        </p:txBody>
      </p:sp>
      <p:sp>
        <p:nvSpPr>
          <p:cNvPr id="152" name="Google Shape;152;p2"/>
          <p:cNvSpPr txBox="1">
            <a:spLocks noGrp="1"/>
          </p:cNvSpPr>
          <p:nvPr>
            <p:ph type="subTitle" idx="1"/>
          </p:nvPr>
        </p:nvSpPr>
        <p:spPr>
          <a:xfrm>
            <a:off x="1097280" y="228600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WEB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36d52a686c_0_6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What is it?</a:t>
            </a:r>
            <a:endParaRPr/>
          </a:p>
        </p:txBody>
      </p:sp>
      <p:sp>
        <p:nvSpPr>
          <p:cNvPr id="225" name="Google Shape;225;g136d52a686c_0_66"/>
          <p:cNvSpPr txBox="1">
            <a:spLocks noGrp="1"/>
          </p:cNvSpPr>
          <p:nvPr>
            <p:ph type="body" idx="1"/>
          </p:nvPr>
        </p:nvSpPr>
        <p:spPr>
          <a:xfrm>
            <a:off x="1295400" y="2005675"/>
            <a:ext cx="9161700" cy="3452700"/>
          </a:xfrm>
          <a:prstGeom prst="rect">
            <a:avLst/>
          </a:prstGeom>
        </p:spPr>
        <p:txBody>
          <a:bodyPr spcFirstLastPara="1" wrap="square" lIns="0" tIns="45700" rIns="0" bIns="45700" anchor="t" anchorCtr="0">
            <a:normAutofit/>
          </a:bodyPr>
          <a:lstStyle/>
          <a:p>
            <a:pPr marL="0" lvl="0" indent="0" algn="l" rtl="0">
              <a:lnSpc>
                <a:spcPct val="115000"/>
              </a:lnSpc>
              <a:spcBef>
                <a:spcPts val="1200"/>
              </a:spcBef>
              <a:spcAft>
                <a:spcPts val="0"/>
              </a:spcAft>
              <a:buNone/>
            </a:pPr>
            <a:r>
              <a:rPr lang="en-US" sz="2500"/>
              <a:t>A library of JavaScript functions, just like...</a:t>
            </a:r>
            <a:endParaRPr sz="2500"/>
          </a:p>
          <a:p>
            <a:pPr marL="457200" lvl="0" indent="-387350" algn="l" rtl="0">
              <a:lnSpc>
                <a:spcPct val="115000"/>
              </a:lnSpc>
              <a:spcBef>
                <a:spcPts val="1200"/>
              </a:spcBef>
              <a:spcAft>
                <a:spcPts val="0"/>
              </a:spcAft>
              <a:buSzPts val="2500"/>
              <a:buChar char="➢"/>
            </a:pPr>
            <a:r>
              <a:rPr lang="en-US" sz="2500"/>
              <a:t>Prototype</a:t>
            </a:r>
            <a:endParaRPr sz="2500"/>
          </a:p>
          <a:p>
            <a:pPr marL="457200" lvl="0" indent="-387350" algn="l" rtl="0">
              <a:lnSpc>
                <a:spcPct val="115000"/>
              </a:lnSpc>
              <a:spcBef>
                <a:spcPts val="0"/>
              </a:spcBef>
              <a:spcAft>
                <a:spcPts val="0"/>
              </a:spcAft>
              <a:buSzPts val="2500"/>
              <a:buChar char="➢"/>
            </a:pPr>
            <a:r>
              <a:rPr lang="en-US" sz="2500"/>
              <a:t>YUI</a:t>
            </a:r>
            <a:endParaRPr sz="2500"/>
          </a:p>
          <a:p>
            <a:pPr marL="457200" lvl="0" indent="-387350" algn="l" rtl="0">
              <a:lnSpc>
                <a:spcPct val="115000"/>
              </a:lnSpc>
              <a:spcBef>
                <a:spcPts val="0"/>
              </a:spcBef>
              <a:spcAft>
                <a:spcPts val="0"/>
              </a:spcAft>
              <a:buSzPts val="2500"/>
              <a:buChar char="➢"/>
            </a:pPr>
            <a:r>
              <a:rPr lang="en-US" sz="2500"/>
              <a:t>Dojo</a:t>
            </a:r>
            <a:endParaRPr sz="2500"/>
          </a:p>
          <a:p>
            <a:pPr marL="457200" lvl="0" indent="-387350" algn="l" rtl="0">
              <a:lnSpc>
                <a:spcPct val="115000"/>
              </a:lnSpc>
              <a:spcBef>
                <a:spcPts val="0"/>
              </a:spcBef>
              <a:spcAft>
                <a:spcPts val="0"/>
              </a:spcAft>
              <a:buSzPts val="2500"/>
              <a:buChar char="➢"/>
            </a:pPr>
            <a:r>
              <a:rPr lang="en-US" sz="2500"/>
              <a:t>mooTools</a:t>
            </a:r>
            <a:endParaRPr sz="2500"/>
          </a:p>
        </p:txBody>
      </p:sp>
      <p:sp>
        <p:nvSpPr>
          <p:cNvPr id="226" name="Google Shape;226;g136d52a686c_0_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36d52a686c_0_7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What is it?</a:t>
            </a:r>
            <a:endParaRPr/>
          </a:p>
        </p:txBody>
      </p:sp>
      <p:sp>
        <p:nvSpPr>
          <p:cNvPr id="233" name="Google Shape;233;g136d52a686c_0_76"/>
          <p:cNvSpPr txBox="1">
            <a:spLocks noGrp="1"/>
          </p:cNvSpPr>
          <p:nvPr>
            <p:ph type="body" idx="1"/>
          </p:nvPr>
        </p:nvSpPr>
        <p:spPr>
          <a:xfrm>
            <a:off x="1097275" y="1845724"/>
            <a:ext cx="10058400" cy="4407300"/>
          </a:xfrm>
          <a:prstGeom prst="rect">
            <a:avLst/>
          </a:prstGeom>
        </p:spPr>
        <p:txBody>
          <a:bodyPr spcFirstLastPara="1" wrap="square" lIns="0" tIns="45700" rIns="0" bIns="45700" anchor="t" anchorCtr="0">
            <a:normAutofit fontScale="92500" lnSpcReduction="10000"/>
          </a:bodyPr>
          <a:lstStyle/>
          <a:p>
            <a:pPr marL="457200" lvl="0" indent="-381000" algn="l" rtl="0">
              <a:lnSpc>
                <a:spcPct val="115000"/>
              </a:lnSpc>
              <a:spcBef>
                <a:spcPts val="1200"/>
              </a:spcBef>
              <a:spcAft>
                <a:spcPts val="0"/>
              </a:spcAft>
              <a:buSzPts val="2400"/>
              <a:buChar char="➢"/>
            </a:pPr>
            <a:r>
              <a:rPr lang="en-US" sz="2400"/>
              <a:t>The jQuery library contains the following features: </a:t>
            </a:r>
            <a:endParaRPr sz="2400"/>
          </a:p>
          <a:p>
            <a:pPr marL="914400" lvl="1" indent="-381000" algn="l" rtl="0">
              <a:lnSpc>
                <a:spcPct val="115000"/>
              </a:lnSpc>
              <a:spcBef>
                <a:spcPts val="0"/>
              </a:spcBef>
              <a:spcAft>
                <a:spcPts val="0"/>
              </a:spcAft>
              <a:buSzPts val="2400"/>
              <a:buChar char="○"/>
            </a:pPr>
            <a:r>
              <a:rPr lang="en-US" sz="2400"/>
              <a:t>HTML element selections</a:t>
            </a:r>
            <a:endParaRPr sz="2400"/>
          </a:p>
          <a:p>
            <a:pPr marL="914400" lvl="1" indent="-381000" algn="l" rtl="0">
              <a:lnSpc>
                <a:spcPct val="115000"/>
              </a:lnSpc>
              <a:spcBef>
                <a:spcPts val="0"/>
              </a:spcBef>
              <a:spcAft>
                <a:spcPts val="0"/>
              </a:spcAft>
              <a:buSzPts val="2400"/>
              <a:buChar char="○"/>
            </a:pPr>
            <a:r>
              <a:rPr lang="en-US" sz="2400"/>
              <a:t>HTML element manipulation</a:t>
            </a:r>
            <a:endParaRPr sz="2400"/>
          </a:p>
          <a:p>
            <a:pPr marL="914400" lvl="1" indent="-381000" algn="l" rtl="0">
              <a:lnSpc>
                <a:spcPct val="115000"/>
              </a:lnSpc>
              <a:spcBef>
                <a:spcPts val="0"/>
              </a:spcBef>
              <a:spcAft>
                <a:spcPts val="0"/>
              </a:spcAft>
              <a:buSzPts val="2400"/>
              <a:buChar char="○"/>
            </a:pPr>
            <a:r>
              <a:rPr lang="en-US" sz="2400"/>
              <a:t>CSS manipulation</a:t>
            </a:r>
            <a:endParaRPr sz="2400"/>
          </a:p>
          <a:p>
            <a:pPr marL="914400" lvl="1" indent="-381000" algn="l" rtl="0">
              <a:lnSpc>
                <a:spcPct val="115000"/>
              </a:lnSpc>
              <a:spcBef>
                <a:spcPts val="0"/>
              </a:spcBef>
              <a:spcAft>
                <a:spcPts val="0"/>
              </a:spcAft>
              <a:buSzPts val="2400"/>
              <a:buChar char="○"/>
            </a:pPr>
            <a:r>
              <a:rPr lang="en-US" sz="2400"/>
              <a:t>HTML event functions</a:t>
            </a:r>
            <a:endParaRPr sz="2400"/>
          </a:p>
          <a:p>
            <a:pPr marL="914400" lvl="1" indent="-381000" algn="l" rtl="0">
              <a:lnSpc>
                <a:spcPct val="115000"/>
              </a:lnSpc>
              <a:spcBef>
                <a:spcPts val="0"/>
              </a:spcBef>
              <a:spcAft>
                <a:spcPts val="0"/>
              </a:spcAft>
              <a:buSzPts val="2400"/>
              <a:buChar char="○"/>
            </a:pPr>
            <a:r>
              <a:rPr lang="en-US" sz="2400"/>
              <a:t>JavaScript effects and animations</a:t>
            </a:r>
            <a:endParaRPr sz="2400"/>
          </a:p>
          <a:p>
            <a:pPr marL="914400" lvl="1" indent="-381000" algn="l" rtl="0">
              <a:lnSpc>
                <a:spcPct val="115000"/>
              </a:lnSpc>
              <a:spcBef>
                <a:spcPts val="0"/>
              </a:spcBef>
              <a:spcAft>
                <a:spcPts val="0"/>
              </a:spcAft>
              <a:buSzPts val="2400"/>
              <a:buChar char="○"/>
            </a:pPr>
            <a:r>
              <a:rPr lang="en-US" sz="2400"/>
              <a:t>HTML DOM traversal and modification</a:t>
            </a:r>
            <a:endParaRPr sz="2400"/>
          </a:p>
          <a:p>
            <a:pPr marL="914400" lvl="1" indent="-381000" algn="l" rtl="0">
              <a:lnSpc>
                <a:spcPct val="115000"/>
              </a:lnSpc>
              <a:spcBef>
                <a:spcPts val="0"/>
              </a:spcBef>
              <a:spcAft>
                <a:spcPts val="0"/>
              </a:spcAft>
              <a:buSzPts val="2400"/>
              <a:buChar char="○"/>
            </a:pPr>
            <a:r>
              <a:rPr lang="en-US" sz="2400"/>
              <a:t>AJAX</a:t>
            </a:r>
            <a:endParaRPr sz="2400"/>
          </a:p>
          <a:p>
            <a:pPr marL="914400" lvl="1" indent="-381000" algn="l" rtl="0">
              <a:lnSpc>
                <a:spcPct val="115000"/>
              </a:lnSpc>
              <a:spcBef>
                <a:spcPts val="0"/>
              </a:spcBef>
              <a:spcAft>
                <a:spcPts val="0"/>
              </a:spcAft>
              <a:buSzPts val="2400"/>
              <a:buChar char="○"/>
            </a:pPr>
            <a:r>
              <a:rPr lang="en-US" sz="2400"/>
              <a:t>Utilities</a:t>
            </a:r>
            <a:endParaRPr sz="2400"/>
          </a:p>
          <a:p>
            <a:pPr marL="457200" lvl="0" indent="-342900" algn="l" rtl="0">
              <a:lnSpc>
                <a:spcPct val="115000"/>
              </a:lnSpc>
              <a:spcBef>
                <a:spcPts val="0"/>
              </a:spcBef>
              <a:spcAft>
                <a:spcPts val="0"/>
              </a:spcAft>
              <a:buSzPts val="1800"/>
              <a:buChar char="➢"/>
            </a:pPr>
            <a:r>
              <a:rPr lang="en-US" sz="2400"/>
              <a:t>An open source project, maintained by a group of developers with active support base and well written documentation.</a:t>
            </a:r>
            <a:r>
              <a:rPr lang="en-US"/>
              <a:t> </a:t>
            </a:r>
            <a:endParaRPr/>
          </a:p>
        </p:txBody>
      </p:sp>
      <p:sp>
        <p:nvSpPr>
          <p:cNvPr id="234" name="Google Shape;234;g136d52a686c_0_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36d52a686c_0_5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philosophy</a:t>
            </a:r>
            <a:endParaRPr/>
          </a:p>
        </p:txBody>
      </p:sp>
      <p:sp>
        <p:nvSpPr>
          <p:cNvPr id="241" name="Google Shape;241;g136d52a686c_0_57"/>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457200" lvl="0" indent="-400050" algn="l" rtl="0">
              <a:lnSpc>
                <a:spcPct val="115000"/>
              </a:lnSpc>
              <a:spcBef>
                <a:spcPts val="1200"/>
              </a:spcBef>
              <a:spcAft>
                <a:spcPts val="0"/>
              </a:spcAft>
              <a:buSzPts val="2700"/>
              <a:buChar char="➢"/>
            </a:pPr>
            <a:r>
              <a:rPr lang="en-US" sz="2700"/>
              <a:t>Focus on the interaction between JavaScript</a:t>
            </a:r>
            <a:endParaRPr sz="2700"/>
          </a:p>
          <a:p>
            <a:pPr marL="457200" lvl="0" indent="0" algn="l" rtl="0">
              <a:lnSpc>
                <a:spcPct val="115000"/>
              </a:lnSpc>
              <a:spcBef>
                <a:spcPts val="1200"/>
              </a:spcBef>
              <a:spcAft>
                <a:spcPts val="0"/>
              </a:spcAft>
              <a:buNone/>
            </a:pPr>
            <a:r>
              <a:rPr lang="en-US" sz="2700"/>
              <a:t>and HTML</a:t>
            </a:r>
            <a:endParaRPr sz="2700"/>
          </a:p>
          <a:p>
            <a:pPr marL="457200" lvl="0" indent="-400050" algn="l" rtl="0">
              <a:lnSpc>
                <a:spcPct val="115000"/>
              </a:lnSpc>
              <a:spcBef>
                <a:spcPts val="1200"/>
              </a:spcBef>
              <a:spcAft>
                <a:spcPts val="0"/>
              </a:spcAft>
              <a:buSzPts val="2700"/>
              <a:buChar char="➢"/>
            </a:pPr>
            <a:r>
              <a:rPr lang="en-US" sz="2700"/>
              <a:t>(Almost) every operation boils down to:</a:t>
            </a:r>
            <a:endParaRPr sz="2700"/>
          </a:p>
          <a:p>
            <a:pPr marL="914400" lvl="1" indent="-400050" algn="l" rtl="0">
              <a:lnSpc>
                <a:spcPct val="115000"/>
              </a:lnSpc>
              <a:spcBef>
                <a:spcPts val="0"/>
              </a:spcBef>
              <a:spcAft>
                <a:spcPts val="0"/>
              </a:spcAft>
              <a:buSzPts val="2700"/>
              <a:buChar char="○"/>
            </a:pPr>
            <a:r>
              <a:rPr lang="en-US" sz="2700"/>
              <a:t>Find some stuff</a:t>
            </a:r>
            <a:endParaRPr sz="2700"/>
          </a:p>
          <a:p>
            <a:pPr marL="914400" lvl="1" indent="-400050" algn="l" rtl="0">
              <a:lnSpc>
                <a:spcPct val="115000"/>
              </a:lnSpc>
              <a:spcBef>
                <a:spcPts val="0"/>
              </a:spcBef>
              <a:spcAft>
                <a:spcPts val="0"/>
              </a:spcAft>
              <a:buSzPts val="2700"/>
              <a:buChar char="○"/>
            </a:pPr>
            <a:r>
              <a:rPr lang="en-US" sz="2700"/>
              <a:t>Do something to it</a:t>
            </a:r>
            <a:endParaRPr sz="2700"/>
          </a:p>
        </p:txBody>
      </p:sp>
      <p:sp>
        <p:nvSpPr>
          <p:cNvPr id="242" name="Google Shape;242;g136d52a686c_0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36d52a686c_0_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13</a:t>
            </a:fld>
            <a:endParaRPr/>
          </a:p>
        </p:txBody>
      </p:sp>
      <p:pic>
        <p:nvPicPr>
          <p:cNvPr id="249" name="Google Shape;249;g136d52a686c_0_21"/>
          <p:cNvPicPr preferRelativeResize="0"/>
          <p:nvPr/>
        </p:nvPicPr>
        <p:blipFill>
          <a:blip r:embed="rId3">
            <a:alphaModFix/>
          </a:blip>
          <a:stretch>
            <a:fillRect/>
          </a:stretch>
        </p:blipFill>
        <p:spPr>
          <a:xfrm>
            <a:off x="1295400" y="443000"/>
            <a:ext cx="10308976" cy="572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3e3a906ffb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jQuery</a:t>
            </a:r>
            <a:endParaRPr/>
          </a:p>
        </p:txBody>
      </p:sp>
      <p:sp>
        <p:nvSpPr>
          <p:cNvPr id="256" name="Google Shape;256;g13e3a906ffb_0_0"/>
          <p:cNvSpPr txBox="1">
            <a:spLocks noGrp="1"/>
          </p:cNvSpPr>
          <p:nvPr>
            <p:ph type="body" idx="1"/>
          </p:nvPr>
        </p:nvSpPr>
        <p:spPr>
          <a:xfrm>
            <a:off x="1097275" y="1845725"/>
            <a:ext cx="10352100" cy="4510500"/>
          </a:xfrm>
          <a:prstGeom prst="rect">
            <a:avLst/>
          </a:prstGeom>
          <a:noFill/>
          <a:ln>
            <a:noFill/>
          </a:ln>
        </p:spPr>
        <p:txBody>
          <a:bodyPr spcFirstLastPara="1" wrap="square" lIns="0" tIns="45700" rIns="0" bIns="45700" anchor="t" anchorCtr="0">
            <a:normAutofit/>
          </a:bodyPr>
          <a:lstStyle/>
          <a:p>
            <a:pPr marL="457200" lvl="0" indent="-387350" algn="l" rtl="0">
              <a:lnSpc>
                <a:spcPct val="115000"/>
              </a:lnSpc>
              <a:spcBef>
                <a:spcPts val="0"/>
              </a:spcBef>
              <a:spcAft>
                <a:spcPts val="0"/>
              </a:spcAft>
              <a:buSzPts val="2500"/>
              <a:buChar char="➢"/>
            </a:pPr>
            <a:r>
              <a:rPr lang="en-US" sz="2500"/>
              <a:t>a fast, small JavaScript library included in a single .js file</a:t>
            </a:r>
            <a:endParaRPr sz="2500"/>
          </a:p>
          <a:p>
            <a:pPr marL="457200" lvl="0" indent="-387350" algn="l" rtl="0">
              <a:lnSpc>
                <a:spcPct val="115000"/>
              </a:lnSpc>
              <a:spcBef>
                <a:spcPts val="0"/>
              </a:spcBef>
              <a:spcAft>
                <a:spcPts val="0"/>
              </a:spcAft>
              <a:buSzPts val="2500"/>
              <a:buChar char="➢"/>
            </a:pPr>
            <a:r>
              <a:rPr lang="en-US" sz="2500"/>
              <a:t>built-in functions </a:t>
            </a:r>
            <a:endParaRPr sz="2500"/>
          </a:p>
          <a:p>
            <a:pPr marL="457200" lvl="0" indent="-387350" algn="l" rtl="0">
              <a:lnSpc>
                <a:spcPct val="115000"/>
              </a:lnSpc>
              <a:spcBef>
                <a:spcPts val="0"/>
              </a:spcBef>
              <a:spcAft>
                <a:spcPts val="0"/>
              </a:spcAft>
              <a:buSzPts val="2500"/>
              <a:buChar char="➢"/>
            </a:pPr>
            <a:r>
              <a:rPr lang="en-US" sz="2500"/>
              <a:t>a framework built using JavaScript capabilities. </a:t>
            </a:r>
            <a:endParaRPr sz="2500"/>
          </a:p>
          <a:p>
            <a:pPr marL="457200" lvl="0" indent="-387350" algn="l" rtl="0">
              <a:lnSpc>
                <a:spcPct val="115000"/>
              </a:lnSpc>
              <a:spcBef>
                <a:spcPts val="0"/>
              </a:spcBef>
              <a:spcAft>
                <a:spcPts val="0"/>
              </a:spcAft>
              <a:buSzPts val="2500"/>
              <a:buChar char="➢"/>
            </a:pPr>
            <a:r>
              <a:rPr lang="en-US" sz="2500"/>
              <a:t>all the functions and other capabilities available in JavaScript can be used</a:t>
            </a:r>
            <a:endParaRPr sz="2500"/>
          </a:p>
          <a:p>
            <a:pPr marL="457200" lvl="0" indent="-387350" algn="l" rtl="0">
              <a:lnSpc>
                <a:spcPct val="115000"/>
              </a:lnSpc>
              <a:spcBef>
                <a:spcPts val="0"/>
              </a:spcBef>
              <a:spcAft>
                <a:spcPts val="0"/>
              </a:spcAft>
              <a:buSzPts val="2500"/>
              <a:buChar char="➢"/>
            </a:pPr>
            <a:r>
              <a:rPr lang="en-US" sz="2500"/>
              <a:t>Any JavaScript editor can be used to write jQuery such as</a:t>
            </a:r>
            <a:endParaRPr sz="2500"/>
          </a:p>
          <a:p>
            <a:pPr marL="914400" lvl="1" indent="-387350" algn="l" rtl="0">
              <a:lnSpc>
                <a:spcPct val="115000"/>
              </a:lnSpc>
              <a:spcBef>
                <a:spcPts val="0"/>
              </a:spcBef>
              <a:spcAft>
                <a:spcPts val="0"/>
              </a:spcAft>
              <a:buSzPts val="2500"/>
              <a:buChar char="►"/>
            </a:pPr>
            <a:r>
              <a:rPr lang="en-US" sz="2500"/>
              <a:t>Notepad</a:t>
            </a:r>
            <a:endParaRPr sz="2500"/>
          </a:p>
          <a:p>
            <a:pPr marL="914400" lvl="1" indent="-387350" algn="l" rtl="0">
              <a:lnSpc>
                <a:spcPct val="115000"/>
              </a:lnSpc>
              <a:spcBef>
                <a:spcPts val="0"/>
              </a:spcBef>
              <a:spcAft>
                <a:spcPts val="0"/>
              </a:spcAft>
              <a:buSzPts val="2500"/>
              <a:buChar char="►"/>
            </a:pPr>
            <a:r>
              <a:rPr lang="en-US" sz="2500"/>
              <a:t>Visual Studio</a:t>
            </a:r>
            <a:endParaRPr sz="2500"/>
          </a:p>
          <a:p>
            <a:pPr marL="914400" lvl="1" indent="-387350" algn="l" rtl="0">
              <a:lnSpc>
                <a:spcPct val="115000"/>
              </a:lnSpc>
              <a:spcBef>
                <a:spcPts val="0"/>
              </a:spcBef>
              <a:spcAft>
                <a:spcPts val="0"/>
              </a:spcAft>
              <a:buSzPts val="2500"/>
              <a:buChar char="►"/>
            </a:pPr>
            <a:r>
              <a:rPr lang="en-US" sz="2500"/>
              <a:t>Eclipse</a:t>
            </a:r>
            <a:endParaRPr sz="2500"/>
          </a:p>
          <a:p>
            <a:pPr marL="914400" lvl="1" indent="-387350" algn="l" rtl="0">
              <a:lnSpc>
                <a:spcPct val="115000"/>
              </a:lnSpc>
              <a:spcBef>
                <a:spcPts val="0"/>
              </a:spcBef>
              <a:spcAft>
                <a:spcPts val="0"/>
              </a:spcAft>
              <a:buSzPts val="2500"/>
              <a:buChar char="►"/>
            </a:pPr>
            <a:r>
              <a:rPr lang="en-US" sz="2500"/>
              <a:t>Ultra edit</a:t>
            </a:r>
            <a:endParaRPr/>
          </a:p>
        </p:txBody>
      </p:sp>
      <p:sp>
        <p:nvSpPr>
          <p:cNvPr id="257" name="Google Shape;257;g13e3a906ffb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36d52a686c_0_3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Advantages of jQuery</a:t>
            </a:r>
            <a:endParaRPr/>
          </a:p>
        </p:txBody>
      </p:sp>
      <p:sp>
        <p:nvSpPr>
          <p:cNvPr id="264" name="Google Shape;264;g136d52a686c_0_38"/>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Autofit/>
          </a:bodyPr>
          <a:lstStyle/>
          <a:p>
            <a:pPr marL="457200" lvl="0" indent="-374650" algn="l" rtl="0">
              <a:lnSpc>
                <a:spcPct val="115000"/>
              </a:lnSpc>
              <a:spcBef>
                <a:spcPts val="1200"/>
              </a:spcBef>
              <a:spcAft>
                <a:spcPts val="0"/>
              </a:spcAft>
              <a:buSzPts val="2300"/>
              <a:buChar char="➢"/>
            </a:pPr>
            <a:r>
              <a:rPr lang="en-US" sz="2500" b="1"/>
              <a:t>Easy to learn: </a:t>
            </a:r>
            <a:r>
              <a:rPr lang="en-US" sz="2500"/>
              <a:t>jQuery is easy to learn because it supports same JavaScript style coding.</a:t>
            </a:r>
            <a:endParaRPr sz="2500"/>
          </a:p>
          <a:p>
            <a:pPr marL="457200" lvl="0" indent="-374650" algn="l" rtl="0">
              <a:lnSpc>
                <a:spcPct val="115000"/>
              </a:lnSpc>
              <a:spcBef>
                <a:spcPts val="0"/>
              </a:spcBef>
              <a:spcAft>
                <a:spcPts val="0"/>
              </a:spcAft>
              <a:buSzPts val="2300"/>
              <a:buChar char="➢"/>
            </a:pPr>
            <a:r>
              <a:rPr lang="en-US" sz="2500" b="1"/>
              <a:t>Write less do more</a:t>
            </a:r>
            <a:r>
              <a:rPr lang="en-US" sz="2500"/>
              <a:t>: jQuery provides a rich set of features that increase developers' productivity by writing less and readable code.</a:t>
            </a:r>
            <a:endParaRPr sz="2500"/>
          </a:p>
          <a:p>
            <a:pPr marL="457200" lvl="0" indent="-374650" algn="l" rtl="0">
              <a:lnSpc>
                <a:spcPct val="115000"/>
              </a:lnSpc>
              <a:spcBef>
                <a:spcPts val="0"/>
              </a:spcBef>
              <a:spcAft>
                <a:spcPts val="0"/>
              </a:spcAft>
              <a:buSzPts val="2300"/>
              <a:buChar char="➢"/>
            </a:pPr>
            <a:r>
              <a:rPr lang="en-US" sz="2500" b="1"/>
              <a:t>Excellent API Documentation:</a:t>
            </a:r>
            <a:r>
              <a:rPr lang="en-US" sz="2500"/>
              <a:t> jQuery provides excellent online API documentation.</a:t>
            </a:r>
            <a:endParaRPr sz="2500"/>
          </a:p>
          <a:p>
            <a:pPr marL="457200" lvl="0" indent="-374650" algn="l" rtl="0">
              <a:lnSpc>
                <a:spcPct val="115000"/>
              </a:lnSpc>
              <a:spcBef>
                <a:spcPts val="0"/>
              </a:spcBef>
              <a:spcAft>
                <a:spcPts val="0"/>
              </a:spcAft>
              <a:buSzPts val="2300"/>
              <a:buChar char="➢"/>
            </a:pPr>
            <a:r>
              <a:rPr lang="en-US" sz="2500" b="1"/>
              <a:t>Cross-browser support: </a:t>
            </a:r>
            <a:r>
              <a:rPr lang="en-US" sz="2500"/>
              <a:t>jQuery provides excellent cross-browser support without writing extra code.</a:t>
            </a:r>
            <a:endParaRPr sz="2500"/>
          </a:p>
          <a:p>
            <a:pPr marL="457200" lvl="0" indent="-374650" algn="l" rtl="0">
              <a:lnSpc>
                <a:spcPct val="115000"/>
              </a:lnSpc>
              <a:spcBef>
                <a:spcPts val="0"/>
              </a:spcBef>
              <a:spcAft>
                <a:spcPts val="0"/>
              </a:spcAft>
              <a:buSzPts val="2300"/>
              <a:buChar char="➢"/>
            </a:pPr>
            <a:r>
              <a:rPr lang="en-US" sz="2500" b="1"/>
              <a:t>Unobtrusive: j</a:t>
            </a:r>
            <a:r>
              <a:rPr lang="en-US" sz="2500"/>
              <a:t>Query is unobtrusive which allows separation of concerns by separating html and jQuery code.</a:t>
            </a:r>
            <a:endParaRPr sz="2500"/>
          </a:p>
        </p:txBody>
      </p:sp>
      <p:sp>
        <p:nvSpPr>
          <p:cNvPr id="265" name="Google Shape;265;g136d52a686c_0_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36d52a686c_0_10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Features of jQuery</a:t>
            </a:r>
            <a:endParaRPr/>
          </a:p>
        </p:txBody>
      </p:sp>
      <p:sp>
        <p:nvSpPr>
          <p:cNvPr id="272" name="Google Shape;272;g136d52a686c_0_100"/>
          <p:cNvSpPr txBox="1">
            <a:spLocks noGrp="1"/>
          </p:cNvSpPr>
          <p:nvPr>
            <p:ph type="body" idx="1"/>
          </p:nvPr>
        </p:nvSpPr>
        <p:spPr>
          <a:xfrm>
            <a:off x="1097275" y="1845724"/>
            <a:ext cx="10058400" cy="4390500"/>
          </a:xfrm>
          <a:prstGeom prst="rect">
            <a:avLst/>
          </a:prstGeom>
        </p:spPr>
        <p:txBody>
          <a:bodyPr spcFirstLastPara="1" wrap="square" lIns="0" tIns="45700" rIns="0" bIns="45700" anchor="t" anchorCtr="0">
            <a:normAutofit fontScale="92500" lnSpcReduction="20000"/>
          </a:bodyPr>
          <a:lstStyle/>
          <a:p>
            <a:pPr marL="0" lvl="0" indent="0" algn="l" rtl="0">
              <a:spcBef>
                <a:spcPts val="1200"/>
              </a:spcBef>
              <a:spcAft>
                <a:spcPts val="0"/>
              </a:spcAft>
              <a:buNone/>
            </a:pPr>
            <a:r>
              <a:rPr lang="en-US" sz="2400"/>
              <a:t>jQuery includes the following features:</a:t>
            </a:r>
            <a:endParaRPr sz="2400"/>
          </a:p>
          <a:p>
            <a:pPr marL="457200" lvl="0" indent="-382029" algn="l" rtl="0">
              <a:lnSpc>
                <a:spcPct val="115000"/>
              </a:lnSpc>
              <a:spcBef>
                <a:spcPts val="1200"/>
              </a:spcBef>
              <a:spcAft>
                <a:spcPts val="0"/>
              </a:spcAft>
              <a:buSzPts val="2416"/>
              <a:buChar char="➢"/>
            </a:pPr>
            <a:r>
              <a:rPr lang="en-US" sz="2416"/>
              <a:t>DOM element selections using the cross-browser open source selector engine Sizzle, a spinoff out of the jQuery project</a:t>
            </a:r>
            <a:endParaRPr sz="2416"/>
          </a:p>
          <a:p>
            <a:pPr marL="457200" lvl="0" indent="-382029" algn="l" rtl="0">
              <a:lnSpc>
                <a:spcPct val="115000"/>
              </a:lnSpc>
              <a:spcBef>
                <a:spcPts val="0"/>
              </a:spcBef>
              <a:spcAft>
                <a:spcPts val="0"/>
              </a:spcAft>
              <a:buSzPts val="2416"/>
              <a:buChar char="➢"/>
            </a:pPr>
            <a:r>
              <a:rPr lang="en-US" sz="2416"/>
              <a:t> DOM traversal and modification (including support for CSS 1-3)</a:t>
            </a:r>
            <a:endParaRPr sz="2416"/>
          </a:p>
          <a:p>
            <a:pPr marL="457200" lvl="0" indent="-382029" algn="l" rtl="0">
              <a:lnSpc>
                <a:spcPct val="115000"/>
              </a:lnSpc>
              <a:spcBef>
                <a:spcPts val="0"/>
              </a:spcBef>
              <a:spcAft>
                <a:spcPts val="0"/>
              </a:spcAft>
              <a:buSzPts val="2416"/>
              <a:buChar char="➢"/>
            </a:pPr>
            <a:r>
              <a:rPr lang="en-US" sz="2416"/>
              <a:t> DOM manipulation based on CSS selectors that uses node elements name and node elements</a:t>
            </a:r>
            <a:endParaRPr sz="2416"/>
          </a:p>
          <a:p>
            <a:pPr marL="457200" lvl="0" indent="-382029" algn="l" rtl="0">
              <a:lnSpc>
                <a:spcPct val="115000"/>
              </a:lnSpc>
              <a:spcBef>
                <a:spcPts val="0"/>
              </a:spcBef>
              <a:spcAft>
                <a:spcPts val="0"/>
              </a:spcAft>
              <a:buSzPts val="2416"/>
              <a:buChar char="➢"/>
            </a:pPr>
            <a:r>
              <a:rPr lang="en-US" sz="2416"/>
              <a:t>attributes (id and class) as criteria to build selectors</a:t>
            </a:r>
            <a:endParaRPr sz="2416"/>
          </a:p>
          <a:p>
            <a:pPr marL="457200" lvl="0" indent="-382029" algn="l" rtl="0">
              <a:lnSpc>
                <a:spcPct val="115000"/>
              </a:lnSpc>
              <a:spcBef>
                <a:spcPts val="0"/>
              </a:spcBef>
              <a:spcAft>
                <a:spcPts val="0"/>
              </a:spcAft>
              <a:buSzPts val="2416"/>
              <a:buChar char="➢"/>
            </a:pPr>
            <a:r>
              <a:rPr lang="en-US" sz="2416"/>
              <a:t> Events</a:t>
            </a:r>
            <a:endParaRPr sz="2416"/>
          </a:p>
          <a:p>
            <a:pPr marL="457200" lvl="0" indent="-382029" algn="l" rtl="0">
              <a:lnSpc>
                <a:spcPct val="115000"/>
              </a:lnSpc>
              <a:spcBef>
                <a:spcPts val="0"/>
              </a:spcBef>
              <a:spcAft>
                <a:spcPts val="0"/>
              </a:spcAft>
              <a:buSzPts val="2416"/>
              <a:buChar char="➢"/>
            </a:pPr>
            <a:r>
              <a:rPr lang="en-US" sz="2416"/>
              <a:t> Effects and animations</a:t>
            </a:r>
            <a:endParaRPr sz="2416"/>
          </a:p>
          <a:p>
            <a:pPr marL="457200" lvl="0" indent="-382029" algn="l" rtl="0">
              <a:lnSpc>
                <a:spcPct val="115000"/>
              </a:lnSpc>
              <a:spcBef>
                <a:spcPts val="0"/>
              </a:spcBef>
              <a:spcAft>
                <a:spcPts val="0"/>
              </a:spcAft>
              <a:buSzPts val="2416"/>
              <a:buChar char="➢"/>
            </a:pPr>
            <a:r>
              <a:rPr lang="en-US" sz="2416"/>
              <a:t> Ajax</a:t>
            </a:r>
            <a:endParaRPr sz="2416"/>
          </a:p>
          <a:p>
            <a:pPr marL="457200" lvl="0" indent="-382029" algn="l" rtl="0">
              <a:lnSpc>
                <a:spcPct val="115000"/>
              </a:lnSpc>
              <a:spcBef>
                <a:spcPts val="0"/>
              </a:spcBef>
              <a:spcAft>
                <a:spcPts val="0"/>
              </a:spcAft>
              <a:buSzPts val="2416"/>
              <a:buChar char="➢"/>
            </a:pPr>
            <a:r>
              <a:rPr lang="en-US" sz="2416"/>
              <a:t> Extensibility through plug-ins</a:t>
            </a:r>
            <a:endParaRPr sz="2416"/>
          </a:p>
          <a:p>
            <a:pPr marL="457200" lvl="0" indent="-382029" algn="l" rtl="0">
              <a:lnSpc>
                <a:spcPct val="115000"/>
              </a:lnSpc>
              <a:spcBef>
                <a:spcPts val="0"/>
              </a:spcBef>
              <a:spcAft>
                <a:spcPts val="0"/>
              </a:spcAft>
              <a:buSzPts val="2416"/>
              <a:buChar char="➢"/>
            </a:pPr>
            <a:r>
              <a:rPr lang="en-US" sz="2416"/>
              <a:t> Cross-browser support</a:t>
            </a:r>
            <a:endParaRPr sz="2416"/>
          </a:p>
        </p:txBody>
      </p:sp>
      <p:sp>
        <p:nvSpPr>
          <p:cNvPr id="273" name="Google Shape;273;g136d52a686c_0_10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36d52a686c_0_10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Features of jQuery</a:t>
            </a:r>
            <a:endParaRPr/>
          </a:p>
        </p:txBody>
      </p:sp>
      <p:sp>
        <p:nvSpPr>
          <p:cNvPr id="280" name="Google Shape;280;g136d52a686c_0_107"/>
          <p:cNvSpPr txBox="1">
            <a:spLocks noGrp="1"/>
          </p:cNvSpPr>
          <p:nvPr>
            <p:ph type="body" idx="1"/>
          </p:nvPr>
        </p:nvSpPr>
        <p:spPr>
          <a:xfrm>
            <a:off x="1097275" y="1788225"/>
            <a:ext cx="10256400" cy="4491900"/>
          </a:xfrm>
          <a:prstGeom prst="rect">
            <a:avLst/>
          </a:prstGeom>
        </p:spPr>
        <p:txBody>
          <a:bodyPr spcFirstLastPara="1" wrap="square" lIns="0" tIns="45700" rIns="0" bIns="45700" anchor="t" anchorCtr="0">
            <a:noAutofit/>
          </a:bodyPr>
          <a:lstStyle/>
          <a:p>
            <a:pPr marL="457200" lvl="0" indent="-374650" algn="l" rtl="0">
              <a:lnSpc>
                <a:spcPct val="115000"/>
              </a:lnSpc>
              <a:spcBef>
                <a:spcPts val="1200"/>
              </a:spcBef>
              <a:spcAft>
                <a:spcPts val="0"/>
              </a:spcAft>
              <a:buSzPts val="2300"/>
              <a:buChar char="➢"/>
            </a:pPr>
            <a:r>
              <a:rPr lang="en-US" sz="2500"/>
              <a:t>jQuery simplifies various tasks of a progammer by writing less code. Here is the list of important core features supported by jQuery −</a:t>
            </a:r>
            <a:endParaRPr sz="2500"/>
          </a:p>
          <a:p>
            <a:pPr marL="457200" lvl="0" indent="-374650" algn="l" rtl="0">
              <a:lnSpc>
                <a:spcPct val="115000"/>
              </a:lnSpc>
              <a:spcBef>
                <a:spcPts val="0"/>
              </a:spcBef>
              <a:spcAft>
                <a:spcPts val="0"/>
              </a:spcAft>
              <a:buSzPts val="2300"/>
              <a:buChar char="➢"/>
            </a:pPr>
            <a:r>
              <a:rPr lang="en-US" sz="2500"/>
              <a:t>DOM manipulation − The jQuery made it easy to select DOM elements, negotiate them and modifying their content by using cross-browser open source selector engine called Sizzle.</a:t>
            </a:r>
            <a:endParaRPr sz="2500"/>
          </a:p>
          <a:p>
            <a:pPr marL="457200" lvl="0" indent="-374650" algn="l" rtl="0">
              <a:lnSpc>
                <a:spcPct val="115000"/>
              </a:lnSpc>
              <a:spcBef>
                <a:spcPts val="0"/>
              </a:spcBef>
              <a:spcAft>
                <a:spcPts val="0"/>
              </a:spcAft>
              <a:buSzPts val="2300"/>
              <a:buChar char="➢"/>
            </a:pPr>
            <a:r>
              <a:rPr lang="en-US" sz="2500"/>
              <a:t>Event handling − The jQuery offers an elegant way to capture a wide variety of events, such as a user clicking on a link, without the need to clutter the HTML code itself with event handlers.</a:t>
            </a:r>
            <a:endParaRPr sz="2500"/>
          </a:p>
          <a:p>
            <a:pPr marL="457200" lvl="0" indent="-374650" algn="l" rtl="0">
              <a:lnSpc>
                <a:spcPct val="115000"/>
              </a:lnSpc>
              <a:spcBef>
                <a:spcPts val="0"/>
              </a:spcBef>
              <a:spcAft>
                <a:spcPts val="0"/>
              </a:spcAft>
              <a:buSzPts val="2300"/>
              <a:buChar char="➢"/>
            </a:pPr>
            <a:r>
              <a:rPr lang="en-US" sz="2500"/>
              <a:t>AJAX Support − The jQuery helps you a lot to develop a responsive and feature rich site using AJAX technology.</a:t>
            </a:r>
            <a:endParaRPr sz="2500"/>
          </a:p>
        </p:txBody>
      </p:sp>
      <p:sp>
        <p:nvSpPr>
          <p:cNvPr id="281" name="Google Shape;281;g136d52a686c_0_10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36d52a686c_0_11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Features of jQuery</a:t>
            </a:r>
            <a:endParaRPr/>
          </a:p>
        </p:txBody>
      </p:sp>
      <p:sp>
        <p:nvSpPr>
          <p:cNvPr id="288" name="Google Shape;288;g136d52a686c_0_114"/>
          <p:cNvSpPr txBox="1">
            <a:spLocks noGrp="1"/>
          </p:cNvSpPr>
          <p:nvPr>
            <p:ph type="body" idx="1"/>
          </p:nvPr>
        </p:nvSpPr>
        <p:spPr>
          <a:xfrm>
            <a:off x="1150800" y="1900350"/>
            <a:ext cx="9890400" cy="4135500"/>
          </a:xfrm>
          <a:prstGeom prst="rect">
            <a:avLst/>
          </a:prstGeom>
        </p:spPr>
        <p:txBody>
          <a:bodyPr spcFirstLastPara="1" wrap="square" lIns="0" tIns="45700" rIns="0" bIns="45700" anchor="t" anchorCtr="0">
            <a:noAutofit/>
          </a:bodyPr>
          <a:lstStyle/>
          <a:p>
            <a:pPr marL="457200" lvl="0" indent="-374650" algn="l" rtl="0">
              <a:lnSpc>
                <a:spcPct val="115000"/>
              </a:lnSpc>
              <a:spcBef>
                <a:spcPts val="1200"/>
              </a:spcBef>
              <a:spcAft>
                <a:spcPts val="0"/>
              </a:spcAft>
              <a:buSzPts val="2300"/>
              <a:buChar char="➢"/>
            </a:pPr>
            <a:r>
              <a:rPr lang="en-US" sz="2500"/>
              <a:t>Animations − The jQuery comes with plenty of built-in animation effects which you can use in your websites.</a:t>
            </a:r>
            <a:endParaRPr sz="2500"/>
          </a:p>
          <a:p>
            <a:pPr marL="457200" lvl="0" indent="-374650" algn="l" rtl="0">
              <a:lnSpc>
                <a:spcPct val="115000"/>
              </a:lnSpc>
              <a:spcBef>
                <a:spcPts val="0"/>
              </a:spcBef>
              <a:spcAft>
                <a:spcPts val="0"/>
              </a:spcAft>
              <a:buSzPts val="2300"/>
              <a:buChar char="➢"/>
            </a:pPr>
            <a:r>
              <a:rPr lang="en-US" sz="2500"/>
              <a:t>Lightweight − The jQuery is very lightweight library - about 19KB in size (Minified and gzipped).</a:t>
            </a:r>
            <a:endParaRPr sz="2500"/>
          </a:p>
          <a:p>
            <a:pPr marL="457200" lvl="0" indent="-374650" algn="l" rtl="0">
              <a:lnSpc>
                <a:spcPct val="115000"/>
              </a:lnSpc>
              <a:spcBef>
                <a:spcPts val="0"/>
              </a:spcBef>
              <a:spcAft>
                <a:spcPts val="0"/>
              </a:spcAft>
              <a:buSzPts val="2300"/>
              <a:buChar char="➢"/>
            </a:pPr>
            <a:r>
              <a:rPr lang="en-US" sz="2500"/>
              <a:t>Cross Browser Support − The jQuery has cross-browser support, and works well in IE 6.0+, FF 2.0+, Safari 3.0+, Chrome and Opera 9.0+</a:t>
            </a:r>
            <a:endParaRPr sz="2500"/>
          </a:p>
          <a:p>
            <a:pPr marL="457200" lvl="0" indent="-374650" algn="l" rtl="0">
              <a:lnSpc>
                <a:spcPct val="115000"/>
              </a:lnSpc>
              <a:spcBef>
                <a:spcPts val="0"/>
              </a:spcBef>
              <a:spcAft>
                <a:spcPts val="0"/>
              </a:spcAft>
              <a:buSzPts val="2300"/>
              <a:buChar char="➢"/>
            </a:pPr>
            <a:r>
              <a:rPr lang="en-US" sz="2500"/>
              <a:t>Latest Technology − The jQuery supports CSS3 selectors and basic XPath syntax.</a:t>
            </a:r>
            <a:endParaRPr sz="2500"/>
          </a:p>
        </p:txBody>
      </p:sp>
      <p:sp>
        <p:nvSpPr>
          <p:cNvPr id="289" name="Google Shape;289;g136d52a686c_0_1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36d52a686c_0_12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Setting up jQuery</a:t>
            </a:r>
            <a:endParaRPr/>
          </a:p>
        </p:txBody>
      </p:sp>
      <p:sp>
        <p:nvSpPr>
          <p:cNvPr id="296" name="Google Shape;296;g136d52a686c_0_121"/>
          <p:cNvSpPr txBox="1">
            <a:spLocks noGrp="1"/>
          </p:cNvSpPr>
          <p:nvPr>
            <p:ph type="body" idx="1"/>
          </p:nvPr>
        </p:nvSpPr>
        <p:spPr>
          <a:xfrm>
            <a:off x="1150800" y="1900350"/>
            <a:ext cx="9890400" cy="4135500"/>
          </a:xfrm>
          <a:prstGeom prst="rect">
            <a:avLst/>
          </a:prstGeom>
        </p:spPr>
        <p:txBody>
          <a:bodyPr spcFirstLastPara="1" wrap="square" lIns="0" tIns="45700" rIns="0" bIns="45700" anchor="t" anchorCtr="0">
            <a:noAutofit/>
          </a:bodyPr>
          <a:lstStyle/>
          <a:p>
            <a:pPr marL="0" lvl="0" indent="0" algn="l" rtl="0">
              <a:lnSpc>
                <a:spcPct val="115000"/>
              </a:lnSpc>
              <a:spcBef>
                <a:spcPts val="1200"/>
              </a:spcBef>
              <a:spcAft>
                <a:spcPts val="0"/>
              </a:spcAft>
              <a:buNone/>
            </a:pPr>
            <a:r>
              <a:rPr lang="en-US" sz="2500"/>
              <a:t>There are two ways to use jQuery.</a:t>
            </a:r>
            <a:endParaRPr sz="2500"/>
          </a:p>
          <a:p>
            <a:pPr marL="0" lvl="0" indent="0" algn="l" rtl="0">
              <a:lnSpc>
                <a:spcPct val="115000"/>
              </a:lnSpc>
              <a:spcBef>
                <a:spcPts val="1200"/>
              </a:spcBef>
              <a:spcAft>
                <a:spcPts val="0"/>
              </a:spcAft>
              <a:buNone/>
            </a:pPr>
            <a:endParaRPr sz="2500"/>
          </a:p>
          <a:p>
            <a:pPr marL="457200" lvl="0" indent="-374650" algn="l" rtl="0">
              <a:lnSpc>
                <a:spcPct val="115000"/>
              </a:lnSpc>
              <a:spcBef>
                <a:spcPts val="0"/>
              </a:spcBef>
              <a:spcAft>
                <a:spcPts val="0"/>
              </a:spcAft>
              <a:buSzPts val="2300"/>
              <a:buChar char="➢"/>
            </a:pPr>
            <a:r>
              <a:rPr lang="en-US" sz="2500" b="1"/>
              <a:t>Local Installation −</a:t>
            </a:r>
            <a:r>
              <a:rPr lang="en-US" sz="2500"/>
              <a:t> You can download jQuery library on your local machine and include it in your HTML code.</a:t>
            </a:r>
            <a:endParaRPr sz="2500"/>
          </a:p>
          <a:p>
            <a:pPr marL="0" lvl="0" indent="0" algn="l" rtl="0">
              <a:lnSpc>
                <a:spcPct val="115000"/>
              </a:lnSpc>
              <a:spcBef>
                <a:spcPts val="1000"/>
              </a:spcBef>
              <a:spcAft>
                <a:spcPts val="0"/>
              </a:spcAft>
              <a:buNone/>
            </a:pPr>
            <a:endParaRPr sz="2500"/>
          </a:p>
          <a:p>
            <a:pPr marL="457200" lvl="0" indent="-374650" algn="l" rtl="0">
              <a:lnSpc>
                <a:spcPct val="115000"/>
              </a:lnSpc>
              <a:spcBef>
                <a:spcPts val="1200"/>
              </a:spcBef>
              <a:spcAft>
                <a:spcPts val="0"/>
              </a:spcAft>
              <a:buSzPts val="2300"/>
              <a:buChar char="➢"/>
            </a:pPr>
            <a:r>
              <a:rPr lang="en-US" sz="2500" b="1"/>
              <a:t>CDN Based Installation −</a:t>
            </a:r>
            <a:r>
              <a:rPr lang="en-US" sz="2500"/>
              <a:t> You can include jQuery library into your HTML code directly from Content Delivery Network (CDN).</a:t>
            </a:r>
            <a:endParaRPr sz="2500"/>
          </a:p>
        </p:txBody>
      </p:sp>
      <p:sp>
        <p:nvSpPr>
          <p:cNvPr id="297" name="Google Shape;297;g136d52a686c_0_1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Week 2 - Day 6</a:t>
            </a:r>
            <a:endParaRPr/>
          </a:p>
        </p:txBody>
      </p:sp>
      <p:sp>
        <p:nvSpPr>
          <p:cNvPr id="158" name="Google Shape;158;p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Web Engineering </a:t>
            </a:r>
            <a:r>
              <a:rPr lang="en-US" b="1"/>
              <a:t>&gt;</a:t>
            </a:r>
            <a:r>
              <a:rPr lang="en-US"/>
              <a:t> .Net</a:t>
            </a:r>
            <a:endParaRPr/>
          </a:p>
        </p:txBody>
      </p:sp>
      <p:sp>
        <p:nvSpPr>
          <p:cNvPr id="159" name="Google Shape;15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3e3a906ffb_0_439"/>
          <p:cNvSpPr txBox="1">
            <a:spLocks noGrp="1"/>
          </p:cNvSpPr>
          <p:nvPr>
            <p:ph type="ctrTitle"/>
          </p:nvPr>
        </p:nvSpPr>
        <p:spPr>
          <a:xfrm>
            <a:off x="1097280" y="758951"/>
            <a:ext cx="10058400" cy="51465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6000"/>
              <a:buNone/>
            </a:pPr>
            <a:r>
              <a:rPr lang="en-US"/>
              <a:t>JQuery Syntax</a:t>
            </a:r>
            <a:endParaRPr/>
          </a:p>
        </p:txBody>
      </p:sp>
      <p:sp>
        <p:nvSpPr>
          <p:cNvPr id="304" name="Google Shape;304;g13e3a906ffb_0_4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36d52a686c_0_12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Document Ready Event</a:t>
            </a:r>
            <a:endParaRPr/>
          </a:p>
        </p:txBody>
      </p:sp>
      <p:sp>
        <p:nvSpPr>
          <p:cNvPr id="311" name="Google Shape;311;g136d52a686c_0_129"/>
          <p:cNvSpPr txBox="1">
            <a:spLocks noGrp="1"/>
          </p:cNvSpPr>
          <p:nvPr>
            <p:ph type="body" idx="1"/>
          </p:nvPr>
        </p:nvSpPr>
        <p:spPr>
          <a:xfrm>
            <a:off x="1097275" y="1845727"/>
            <a:ext cx="10058400" cy="32931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500"/>
              <a:t>Before we look into jQuery Syntax, let's try to understand what is Document Ready Event. Actually, before we execute any jQuery statement, we would like to wait for the document to be fully loaded.</a:t>
            </a:r>
            <a:endParaRPr sz="2500"/>
          </a:p>
          <a:p>
            <a:pPr marL="457200" lvl="0" indent="-374650" algn="l" rtl="0">
              <a:lnSpc>
                <a:spcPct val="115000"/>
              </a:lnSpc>
              <a:spcBef>
                <a:spcPts val="0"/>
              </a:spcBef>
              <a:spcAft>
                <a:spcPts val="0"/>
              </a:spcAft>
              <a:buSzPts val="2300"/>
              <a:buChar char="➢"/>
            </a:pPr>
            <a:r>
              <a:rPr lang="en-US" sz="2500"/>
              <a:t>This is because jQuery works on DOM and if complete DOM is not available before executing jQuery statements, then we will not get desired result.</a:t>
            </a:r>
            <a:endParaRPr sz="2500"/>
          </a:p>
        </p:txBody>
      </p:sp>
      <p:sp>
        <p:nvSpPr>
          <p:cNvPr id="312" name="Google Shape;312;g136d52a686c_0_1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21</a:t>
            </a:fld>
            <a:endParaRPr/>
          </a:p>
        </p:txBody>
      </p:sp>
      <p:pic>
        <p:nvPicPr>
          <p:cNvPr id="313" name="Google Shape;313;g136d52a686c_0_129"/>
          <p:cNvPicPr preferRelativeResize="0"/>
          <p:nvPr/>
        </p:nvPicPr>
        <p:blipFill>
          <a:blip r:embed="rId3">
            <a:alphaModFix/>
          </a:blip>
          <a:stretch>
            <a:fillRect/>
          </a:stretch>
        </p:blipFill>
        <p:spPr>
          <a:xfrm>
            <a:off x="3758925" y="4170000"/>
            <a:ext cx="5412190" cy="218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36d52a686c_0_15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Document Ready Event</a:t>
            </a:r>
            <a:endParaRPr/>
          </a:p>
        </p:txBody>
      </p:sp>
      <p:sp>
        <p:nvSpPr>
          <p:cNvPr id="320" name="Google Shape;320;g136d52a686c_0_153"/>
          <p:cNvSpPr txBox="1">
            <a:spLocks noGrp="1"/>
          </p:cNvSpPr>
          <p:nvPr>
            <p:ph type="body" idx="1"/>
          </p:nvPr>
        </p:nvSpPr>
        <p:spPr>
          <a:xfrm>
            <a:off x="1097275" y="1845726"/>
            <a:ext cx="10058400" cy="677100"/>
          </a:xfrm>
          <a:prstGeom prst="rect">
            <a:avLst/>
          </a:prstGeom>
        </p:spPr>
        <p:txBody>
          <a:bodyPr spcFirstLastPara="1" wrap="square" lIns="0" tIns="45700" rIns="0" bIns="45700" anchor="t" anchorCtr="0">
            <a:normAutofit lnSpcReduction="10000"/>
          </a:bodyPr>
          <a:lstStyle/>
          <a:p>
            <a:pPr marL="457200" lvl="0" indent="-374650" algn="l" rtl="0">
              <a:lnSpc>
                <a:spcPct val="115000"/>
              </a:lnSpc>
              <a:spcBef>
                <a:spcPts val="1200"/>
              </a:spcBef>
              <a:spcAft>
                <a:spcPts val="0"/>
              </a:spcAft>
              <a:buSzPts val="2300"/>
              <a:buChar char="➢"/>
            </a:pPr>
            <a:r>
              <a:rPr lang="en-US" sz="2500"/>
              <a:t>Following is basic syntax of a Document Ready Event:</a:t>
            </a:r>
            <a:endParaRPr sz="2500"/>
          </a:p>
        </p:txBody>
      </p:sp>
      <p:sp>
        <p:nvSpPr>
          <p:cNvPr id="321" name="Google Shape;321;g136d52a686c_0_1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22" name="Google Shape;322;g136d52a686c_0_153"/>
          <p:cNvPicPr preferRelativeResize="0"/>
          <p:nvPr/>
        </p:nvPicPr>
        <p:blipFill>
          <a:blip r:embed="rId3">
            <a:alphaModFix/>
          </a:blip>
          <a:stretch>
            <a:fillRect/>
          </a:stretch>
        </p:blipFill>
        <p:spPr>
          <a:xfrm>
            <a:off x="2918025" y="2352150"/>
            <a:ext cx="4220275" cy="1704875"/>
          </a:xfrm>
          <a:prstGeom prst="rect">
            <a:avLst/>
          </a:prstGeom>
          <a:noFill/>
          <a:ln>
            <a:noFill/>
          </a:ln>
        </p:spPr>
      </p:pic>
      <p:sp>
        <p:nvSpPr>
          <p:cNvPr id="323" name="Google Shape;323;g136d52a686c_0_153"/>
          <p:cNvSpPr txBox="1">
            <a:spLocks noGrp="1"/>
          </p:cNvSpPr>
          <p:nvPr>
            <p:ph type="body" idx="1"/>
          </p:nvPr>
        </p:nvSpPr>
        <p:spPr>
          <a:xfrm>
            <a:off x="929075" y="4057025"/>
            <a:ext cx="10600500" cy="919800"/>
          </a:xfrm>
          <a:prstGeom prst="rect">
            <a:avLst/>
          </a:prstGeom>
        </p:spPr>
        <p:txBody>
          <a:bodyPr spcFirstLastPara="1" wrap="square" lIns="0" tIns="45700" rIns="0" bIns="45700" anchor="t" anchorCtr="0">
            <a:normAutofit fontScale="92500"/>
          </a:bodyPr>
          <a:lstStyle/>
          <a:p>
            <a:pPr marL="457200" lvl="0" indent="-374650" algn="l" rtl="0">
              <a:lnSpc>
                <a:spcPct val="115000"/>
              </a:lnSpc>
              <a:spcBef>
                <a:spcPts val="1200"/>
              </a:spcBef>
              <a:spcAft>
                <a:spcPts val="0"/>
              </a:spcAft>
              <a:buSzPts val="2300"/>
              <a:buChar char="➢"/>
            </a:pPr>
            <a:r>
              <a:rPr lang="en-US" sz="2500"/>
              <a:t>Alternatively you can also use the following syntax for document ready event:</a:t>
            </a:r>
            <a:endParaRPr sz="2500"/>
          </a:p>
        </p:txBody>
      </p:sp>
      <p:pic>
        <p:nvPicPr>
          <p:cNvPr id="324" name="Google Shape;324;g136d52a686c_0_153"/>
          <p:cNvPicPr preferRelativeResize="0"/>
          <p:nvPr/>
        </p:nvPicPr>
        <p:blipFill>
          <a:blip r:embed="rId4">
            <a:alphaModFix/>
          </a:blip>
          <a:stretch>
            <a:fillRect/>
          </a:stretch>
        </p:blipFill>
        <p:spPr>
          <a:xfrm>
            <a:off x="3050925" y="4578350"/>
            <a:ext cx="3832551" cy="170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36d52a686c_0_17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Standard jQuery Syntax</a:t>
            </a:r>
            <a:endParaRPr/>
          </a:p>
        </p:txBody>
      </p:sp>
      <p:sp>
        <p:nvSpPr>
          <p:cNvPr id="331" name="Google Shape;331;g136d52a686c_0_171"/>
          <p:cNvSpPr txBox="1">
            <a:spLocks noGrp="1"/>
          </p:cNvSpPr>
          <p:nvPr>
            <p:ph type="body" idx="1"/>
          </p:nvPr>
        </p:nvSpPr>
        <p:spPr>
          <a:xfrm>
            <a:off x="1097275" y="1845729"/>
            <a:ext cx="10058400" cy="2340000"/>
          </a:xfrm>
          <a:prstGeom prst="rect">
            <a:avLst/>
          </a:prstGeom>
        </p:spPr>
        <p:txBody>
          <a:bodyPr spcFirstLastPara="1" wrap="square" lIns="0" tIns="45700" rIns="0" bIns="45700" anchor="t" anchorCtr="0">
            <a:normAutofit lnSpcReduction="10000"/>
          </a:bodyPr>
          <a:lstStyle/>
          <a:p>
            <a:pPr marL="457200" lvl="0" indent="-387350" algn="l" rtl="0">
              <a:lnSpc>
                <a:spcPct val="115000"/>
              </a:lnSpc>
              <a:spcBef>
                <a:spcPts val="1200"/>
              </a:spcBef>
              <a:spcAft>
                <a:spcPts val="0"/>
              </a:spcAft>
              <a:buSzPts val="2500"/>
              <a:buChar char="➢"/>
            </a:pPr>
            <a:r>
              <a:rPr lang="en-US" sz="2500"/>
              <a:t>A jQuery statement typically starts with the dollar sign ($) and ends with a semicolon (;).</a:t>
            </a:r>
            <a:endParaRPr sz="2500"/>
          </a:p>
          <a:p>
            <a:pPr marL="457200" lvl="0" indent="-387350" algn="l" rtl="0">
              <a:lnSpc>
                <a:spcPct val="115000"/>
              </a:lnSpc>
              <a:spcBef>
                <a:spcPts val="0"/>
              </a:spcBef>
              <a:spcAft>
                <a:spcPts val="0"/>
              </a:spcAft>
              <a:buSzPts val="2500"/>
              <a:buChar char="➢"/>
            </a:pPr>
            <a:r>
              <a:rPr lang="en-US" sz="2500"/>
              <a:t>In jQuery, the dollar sign ($) is just an alias for jQuery. Let's consider the following example code which demonstrates the most basic statement of the jQuery.</a:t>
            </a:r>
            <a:endParaRPr sz="2500"/>
          </a:p>
        </p:txBody>
      </p:sp>
      <p:sp>
        <p:nvSpPr>
          <p:cNvPr id="332" name="Google Shape;332;g136d52a686c_0_1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pic>
        <p:nvPicPr>
          <p:cNvPr id="333" name="Google Shape;333;g136d52a686c_0_171"/>
          <p:cNvPicPr preferRelativeResize="0"/>
          <p:nvPr/>
        </p:nvPicPr>
        <p:blipFill>
          <a:blip r:embed="rId3">
            <a:alphaModFix/>
          </a:blip>
          <a:stretch>
            <a:fillRect/>
          </a:stretch>
        </p:blipFill>
        <p:spPr>
          <a:xfrm>
            <a:off x="2955400" y="4092949"/>
            <a:ext cx="5729950" cy="2263390"/>
          </a:xfrm>
          <a:prstGeom prst="rect">
            <a:avLst/>
          </a:prstGeom>
          <a:noFill/>
          <a:ln>
            <a:noFill/>
          </a:ln>
        </p:spPr>
      </p:pic>
      <p:sp>
        <p:nvSpPr>
          <p:cNvPr id="334" name="Google Shape;334;g136d52a686c_0_171"/>
          <p:cNvSpPr txBox="1"/>
          <p:nvPr/>
        </p:nvSpPr>
        <p:spPr>
          <a:xfrm>
            <a:off x="8950900" y="4294050"/>
            <a:ext cx="30087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Try this code on your computers and then </a:t>
            </a:r>
            <a:r>
              <a:rPr lang="en-US" sz="2300" u="sng">
                <a:solidFill>
                  <a:schemeClr val="hlink"/>
                </a:solidFill>
                <a:hlinkClick r:id="rId4"/>
              </a:rPr>
              <a:t>check its output here</a:t>
            </a: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13e2b1d14ec_0_22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JQuery Syntax </a:t>
            </a:r>
            <a:endParaRPr/>
          </a:p>
        </p:txBody>
      </p:sp>
      <p:sp>
        <p:nvSpPr>
          <p:cNvPr id="341" name="Google Shape;341;g13e2b1d14ec_0_2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24</a:t>
            </a:fld>
            <a:endParaRPr/>
          </a:p>
        </p:txBody>
      </p:sp>
      <p:sp>
        <p:nvSpPr>
          <p:cNvPr id="342" name="Google Shape;342;g13e2b1d14ec_0_220"/>
          <p:cNvSpPr txBox="1">
            <a:spLocks noGrp="1"/>
          </p:cNvSpPr>
          <p:nvPr>
            <p:ph type="body" idx="1"/>
          </p:nvPr>
        </p:nvSpPr>
        <p:spPr>
          <a:xfrm>
            <a:off x="1097275" y="1845724"/>
            <a:ext cx="10058400" cy="4638600"/>
          </a:xfrm>
          <a:prstGeom prst="rect">
            <a:avLst/>
          </a:prstGeom>
          <a:noFill/>
          <a:ln>
            <a:noFill/>
          </a:ln>
        </p:spPr>
        <p:txBody>
          <a:bodyPr spcFirstLastPara="1" wrap="square" lIns="0" tIns="45700" rIns="0" bIns="45700" anchor="t" anchorCtr="0">
            <a:normAutofit/>
          </a:bodyPr>
          <a:lstStyle/>
          <a:p>
            <a:pPr marL="457200" lvl="0" indent="-387350" algn="l" rtl="0">
              <a:spcBef>
                <a:spcPts val="1200"/>
              </a:spcBef>
              <a:spcAft>
                <a:spcPts val="0"/>
              </a:spcAft>
              <a:buSzPts val="2500"/>
              <a:buChar char="➢"/>
            </a:pPr>
            <a:r>
              <a:rPr lang="en-US" sz="2500"/>
              <a:t>With jQuery you select (query) HTML elements and perform "actions" on them.</a:t>
            </a:r>
            <a:endParaRPr sz="2500"/>
          </a:p>
          <a:p>
            <a:pPr marL="457200" lvl="0" indent="-387412" algn="l" rtl="0">
              <a:lnSpc>
                <a:spcPct val="115000"/>
              </a:lnSpc>
              <a:spcBef>
                <a:spcPts val="0"/>
              </a:spcBef>
              <a:spcAft>
                <a:spcPts val="0"/>
              </a:spcAft>
              <a:buSzPts val="2500"/>
              <a:buChar char="➢"/>
            </a:pPr>
            <a:r>
              <a:rPr lang="en-US" sz="2500"/>
              <a:t>The jQuery syntax is tailor made for selecting HTML elements and perform some action on the element(s).</a:t>
            </a:r>
            <a:endParaRPr sz="2500"/>
          </a:p>
          <a:p>
            <a:pPr marL="457200" lvl="0" indent="-387412" algn="l" rtl="0">
              <a:lnSpc>
                <a:spcPct val="115000"/>
              </a:lnSpc>
              <a:spcBef>
                <a:spcPts val="0"/>
              </a:spcBef>
              <a:spcAft>
                <a:spcPts val="0"/>
              </a:spcAft>
              <a:buSzPts val="2500"/>
              <a:buChar char="➢"/>
            </a:pPr>
            <a:r>
              <a:rPr lang="en-US" sz="2500"/>
              <a:t> Basic syntax is: </a:t>
            </a:r>
            <a:r>
              <a:rPr lang="en-US" sz="2500" b="1"/>
              <a:t>$(selector).action()</a:t>
            </a:r>
            <a:endParaRPr sz="2500" b="1"/>
          </a:p>
          <a:p>
            <a:pPr marL="914400" lvl="1" indent="-387350" algn="l" rtl="0">
              <a:lnSpc>
                <a:spcPct val="115000"/>
              </a:lnSpc>
              <a:spcBef>
                <a:spcPts val="0"/>
              </a:spcBef>
              <a:spcAft>
                <a:spcPts val="0"/>
              </a:spcAft>
              <a:buSzPts val="2500"/>
              <a:buChar char="►"/>
            </a:pPr>
            <a:r>
              <a:rPr lang="en-US" sz="2500"/>
              <a:t> A dollar sign to define jQuery</a:t>
            </a:r>
            <a:endParaRPr sz="2500"/>
          </a:p>
          <a:p>
            <a:pPr marL="914400" lvl="1" indent="-387350" algn="l" rtl="0">
              <a:lnSpc>
                <a:spcPct val="115000"/>
              </a:lnSpc>
              <a:spcBef>
                <a:spcPts val="0"/>
              </a:spcBef>
              <a:spcAft>
                <a:spcPts val="0"/>
              </a:spcAft>
              <a:buSzPts val="2500"/>
              <a:buChar char="►"/>
            </a:pPr>
            <a:r>
              <a:rPr lang="en-US" sz="2500"/>
              <a:t> A (selector) to "query (or find)" HTML elements</a:t>
            </a:r>
            <a:endParaRPr sz="2500"/>
          </a:p>
          <a:p>
            <a:pPr marL="914400" lvl="1" indent="-387350" algn="l" rtl="0">
              <a:lnSpc>
                <a:spcPct val="115000"/>
              </a:lnSpc>
              <a:spcBef>
                <a:spcPts val="0"/>
              </a:spcBef>
              <a:spcAft>
                <a:spcPts val="0"/>
              </a:spcAft>
              <a:buSzPts val="2500"/>
              <a:buChar char="►"/>
            </a:pPr>
            <a:r>
              <a:rPr lang="en-US" sz="2500"/>
              <a:t>A jQuery action() to be performed on the element(s)</a:t>
            </a:r>
            <a:endParaRPr sz="2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36d52a686c_0_13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Examples:</a:t>
            </a:r>
            <a:endParaRPr/>
          </a:p>
        </p:txBody>
      </p:sp>
      <p:sp>
        <p:nvSpPr>
          <p:cNvPr id="349" name="Google Shape;349;g136d52a686c_0_136"/>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457200" lvl="0" indent="-387350" algn="l" rtl="0">
              <a:lnSpc>
                <a:spcPct val="115000"/>
              </a:lnSpc>
              <a:spcBef>
                <a:spcPts val="1200"/>
              </a:spcBef>
              <a:spcAft>
                <a:spcPts val="0"/>
              </a:spcAft>
              <a:buSzPts val="2500"/>
              <a:buChar char="➢"/>
            </a:pPr>
            <a:r>
              <a:rPr lang="en-US" sz="2500"/>
              <a:t> $(this).hide() - hides current element</a:t>
            </a:r>
            <a:endParaRPr sz="2500"/>
          </a:p>
          <a:p>
            <a:pPr marL="457200" lvl="0" indent="-387350" algn="l" rtl="0">
              <a:lnSpc>
                <a:spcPct val="115000"/>
              </a:lnSpc>
              <a:spcBef>
                <a:spcPts val="0"/>
              </a:spcBef>
              <a:spcAft>
                <a:spcPts val="0"/>
              </a:spcAft>
              <a:buSzPts val="2500"/>
              <a:buChar char="➢"/>
            </a:pPr>
            <a:r>
              <a:rPr lang="en-US" sz="2500"/>
              <a:t> $("p").hide() - hides all paragraphs</a:t>
            </a:r>
            <a:endParaRPr sz="2500"/>
          </a:p>
          <a:p>
            <a:pPr marL="457200" lvl="0" indent="-387350" algn="l" rtl="0">
              <a:lnSpc>
                <a:spcPct val="115000"/>
              </a:lnSpc>
              <a:spcBef>
                <a:spcPts val="0"/>
              </a:spcBef>
              <a:spcAft>
                <a:spcPts val="0"/>
              </a:spcAft>
              <a:buSzPts val="2500"/>
              <a:buChar char="➢"/>
            </a:pPr>
            <a:r>
              <a:rPr lang="en-US" sz="2500"/>
              <a:t> $("p.test").hide() - hides all paragraphs with class="test"</a:t>
            </a:r>
            <a:endParaRPr sz="2500"/>
          </a:p>
          <a:p>
            <a:pPr marL="457200" lvl="0" indent="-387350" algn="l" rtl="0">
              <a:lnSpc>
                <a:spcPct val="115000"/>
              </a:lnSpc>
              <a:spcBef>
                <a:spcPts val="0"/>
              </a:spcBef>
              <a:spcAft>
                <a:spcPts val="0"/>
              </a:spcAft>
              <a:buSzPts val="2500"/>
              <a:buChar char="➢"/>
            </a:pPr>
            <a:r>
              <a:rPr lang="en-US" sz="2500"/>
              <a:t> $("#test").hide() - hides the element with id="test"</a:t>
            </a:r>
            <a:endParaRPr sz="2500"/>
          </a:p>
        </p:txBody>
      </p:sp>
      <p:sp>
        <p:nvSpPr>
          <p:cNvPr id="350" name="Google Shape;350;g136d52a686c_0_1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36d52a686c_0_164"/>
          <p:cNvSpPr txBox="1">
            <a:spLocks noGrp="1"/>
          </p:cNvSpPr>
          <p:nvPr>
            <p:ph type="title"/>
          </p:nvPr>
        </p:nvSpPr>
        <p:spPr>
          <a:xfrm>
            <a:off x="548600" y="230550"/>
            <a:ext cx="27432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a:t>
            </a:r>
            <a:endParaRPr/>
          </a:p>
        </p:txBody>
      </p:sp>
      <p:sp>
        <p:nvSpPr>
          <p:cNvPr id="357" name="Google Shape;357;g136d52a686c_0_164"/>
          <p:cNvSpPr txBox="1">
            <a:spLocks noGrp="1"/>
          </p:cNvSpPr>
          <p:nvPr>
            <p:ph type="body" idx="1"/>
          </p:nvPr>
        </p:nvSpPr>
        <p:spPr>
          <a:xfrm>
            <a:off x="224250" y="1845725"/>
            <a:ext cx="2866500" cy="45105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300"/>
              <a:t>Here are few examples to illustrate the basic jQuery Syntax. This example will select all the </a:t>
            </a:r>
            <a:r>
              <a:rPr lang="en-US" sz="2300" b="1"/>
              <a:t>&lt;p&gt;</a:t>
            </a:r>
            <a:r>
              <a:rPr lang="en-US" sz="2300"/>
              <a:t> elements from an HTML document and will hide those elements.</a:t>
            </a:r>
            <a:endParaRPr sz="2300"/>
          </a:p>
          <a:p>
            <a:pPr marL="0" lvl="0" indent="0" algn="l" rtl="0">
              <a:spcBef>
                <a:spcPts val="1200"/>
              </a:spcBef>
              <a:spcAft>
                <a:spcPts val="0"/>
              </a:spcAft>
              <a:buNone/>
            </a:pPr>
            <a:r>
              <a:rPr lang="en-US" sz="2300"/>
              <a:t>Write this code on your computer and tally your output from the one given on the next slide. </a:t>
            </a:r>
            <a:endParaRPr sz="2300"/>
          </a:p>
        </p:txBody>
      </p:sp>
      <p:sp>
        <p:nvSpPr>
          <p:cNvPr id="358" name="Google Shape;358;g136d52a686c_0_1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pic>
        <p:nvPicPr>
          <p:cNvPr id="359" name="Google Shape;359;g136d52a686c_0_164"/>
          <p:cNvPicPr preferRelativeResize="0"/>
          <p:nvPr/>
        </p:nvPicPr>
        <p:blipFill>
          <a:blip r:embed="rId3">
            <a:alphaModFix/>
          </a:blip>
          <a:stretch>
            <a:fillRect/>
          </a:stretch>
        </p:blipFill>
        <p:spPr>
          <a:xfrm>
            <a:off x="3090750" y="589887"/>
            <a:ext cx="9032336" cy="5678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36d52a686c_0_19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Output</a:t>
            </a:r>
            <a:endParaRPr/>
          </a:p>
        </p:txBody>
      </p:sp>
      <p:sp>
        <p:nvSpPr>
          <p:cNvPr id="366" name="Google Shape;366;g136d52a686c_0_1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pic>
        <p:nvPicPr>
          <p:cNvPr id="367" name="Google Shape;367;g136d52a686c_0_190"/>
          <p:cNvPicPr preferRelativeResize="0"/>
          <p:nvPr/>
        </p:nvPicPr>
        <p:blipFill>
          <a:blip r:embed="rId3">
            <a:alphaModFix/>
          </a:blip>
          <a:stretch>
            <a:fillRect/>
          </a:stretch>
        </p:blipFill>
        <p:spPr>
          <a:xfrm>
            <a:off x="1402682" y="2166532"/>
            <a:ext cx="5983275" cy="254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36d52a686c_0_198"/>
          <p:cNvSpPr txBox="1">
            <a:spLocks noGrp="1"/>
          </p:cNvSpPr>
          <p:nvPr>
            <p:ph type="title"/>
          </p:nvPr>
        </p:nvSpPr>
        <p:spPr>
          <a:xfrm>
            <a:off x="548600" y="230550"/>
            <a:ext cx="27432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a:t>
            </a:r>
            <a:endParaRPr/>
          </a:p>
        </p:txBody>
      </p:sp>
      <p:sp>
        <p:nvSpPr>
          <p:cNvPr id="374" name="Google Shape;374;g136d52a686c_0_198"/>
          <p:cNvSpPr txBox="1">
            <a:spLocks noGrp="1"/>
          </p:cNvSpPr>
          <p:nvPr>
            <p:ph type="body" idx="1"/>
          </p:nvPr>
        </p:nvSpPr>
        <p:spPr>
          <a:xfrm>
            <a:off x="224250" y="1845725"/>
            <a:ext cx="2866500" cy="39657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sz="2300"/>
              <a:t>Let's re-write the above example using jQuery() method instead of $():</a:t>
            </a:r>
            <a:endParaRPr sz="2300"/>
          </a:p>
          <a:p>
            <a:pPr marL="0" lvl="0" indent="0" algn="l" rtl="0">
              <a:spcBef>
                <a:spcPts val="1200"/>
              </a:spcBef>
              <a:spcAft>
                <a:spcPts val="0"/>
              </a:spcAft>
              <a:buNone/>
            </a:pPr>
            <a:endParaRPr sz="2300"/>
          </a:p>
          <a:p>
            <a:pPr marL="0" lvl="0" indent="0" algn="l" rtl="0">
              <a:spcBef>
                <a:spcPts val="1200"/>
              </a:spcBef>
              <a:spcAft>
                <a:spcPts val="0"/>
              </a:spcAft>
              <a:buNone/>
            </a:pPr>
            <a:r>
              <a:rPr lang="en-US" sz="2300"/>
              <a:t>Write this code on your computer and tally your output from the one given on the next slide. </a:t>
            </a:r>
            <a:endParaRPr sz="2300"/>
          </a:p>
        </p:txBody>
      </p:sp>
      <p:sp>
        <p:nvSpPr>
          <p:cNvPr id="375" name="Google Shape;375;g136d52a686c_0_19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76" name="Google Shape;376;g136d52a686c_0_198"/>
          <p:cNvPicPr preferRelativeResize="0"/>
          <p:nvPr/>
        </p:nvPicPr>
        <p:blipFill>
          <a:blip r:embed="rId3">
            <a:alphaModFix/>
          </a:blip>
          <a:stretch>
            <a:fillRect/>
          </a:stretch>
        </p:blipFill>
        <p:spPr>
          <a:xfrm>
            <a:off x="3090750" y="432700"/>
            <a:ext cx="8932524" cy="562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36d52a686c_0_22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Output</a:t>
            </a:r>
            <a:endParaRPr/>
          </a:p>
        </p:txBody>
      </p:sp>
      <p:sp>
        <p:nvSpPr>
          <p:cNvPr id="383" name="Google Shape;383;g136d52a686c_0_2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384" name="Google Shape;384;g136d52a686c_0_223"/>
          <p:cNvPicPr preferRelativeResize="0"/>
          <p:nvPr/>
        </p:nvPicPr>
        <p:blipFill>
          <a:blip r:embed="rId3">
            <a:alphaModFix/>
          </a:blip>
          <a:stretch>
            <a:fillRect/>
          </a:stretch>
        </p:blipFill>
        <p:spPr>
          <a:xfrm>
            <a:off x="1553925" y="2010975"/>
            <a:ext cx="6387900" cy="249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13e29f36040_1_8"/>
          <p:cNvPicPr preferRelativeResize="0"/>
          <p:nvPr/>
        </p:nvPicPr>
        <p:blipFill rotWithShape="1">
          <a:blip r:embed="rId3">
            <a:alphaModFix/>
          </a:blip>
          <a:srcRect l="11644"/>
          <a:stretch/>
        </p:blipFill>
        <p:spPr>
          <a:xfrm>
            <a:off x="7452400" y="3841875"/>
            <a:ext cx="4739599" cy="3016125"/>
          </a:xfrm>
          <a:prstGeom prst="rect">
            <a:avLst/>
          </a:prstGeom>
          <a:noFill/>
          <a:ln>
            <a:noFill/>
          </a:ln>
        </p:spPr>
      </p:pic>
      <p:sp>
        <p:nvSpPr>
          <p:cNvPr id="165" name="Google Shape;165;g13e29f36040_1_8"/>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Learning Objectives</a:t>
            </a:r>
            <a:endParaRPr/>
          </a:p>
        </p:txBody>
      </p:sp>
      <p:sp>
        <p:nvSpPr>
          <p:cNvPr id="166" name="Google Shape;166;g13e29f36040_1_8"/>
          <p:cNvSpPr txBox="1">
            <a:spLocks noGrp="1"/>
          </p:cNvSpPr>
          <p:nvPr>
            <p:ph type="body" idx="1"/>
          </p:nvPr>
        </p:nvSpPr>
        <p:spPr>
          <a:xfrm>
            <a:off x="1215225" y="2980150"/>
            <a:ext cx="8143500" cy="3016200"/>
          </a:xfrm>
          <a:prstGeom prst="rect">
            <a:avLst/>
          </a:prstGeom>
          <a:noFill/>
          <a:ln>
            <a:noFill/>
          </a:ln>
        </p:spPr>
        <p:txBody>
          <a:bodyPr spcFirstLastPara="1" wrap="square" lIns="0" tIns="45700" rIns="0" bIns="45700" anchor="t" anchorCtr="0">
            <a:normAutofit/>
          </a:bodyPr>
          <a:lstStyle/>
          <a:p>
            <a:pPr marL="914400" lvl="1" indent="-438150" algn="l" rtl="0">
              <a:lnSpc>
                <a:spcPct val="90000"/>
              </a:lnSpc>
              <a:spcBef>
                <a:spcPts val="1200"/>
              </a:spcBef>
              <a:spcAft>
                <a:spcPts val="0"/>
              </a:spcAft>
              <a:buSzPts val="3300"/>
              <a:buChar char="►"/>
            </a:pPr>
            <a:r>
              <a:rPr lang="en-US" sz="2500"/>
              <a:t>What is jQuery</a:t>
            </a:r>
            <a:endParaRPr sz="2500"/>
          </a:p>
          <a:p>
            <a:pPr marL="914400" lvl="1" indent="-438150" algn="l" rtl="0">
              <a:lnSpc>
                <a:spcPct val="90000"/>
              </a:lnSpc>
              <a:spcBef>
                <a:spcPts val="1200"/>
              </a:spcBef>
              <a:spcAft>
                <a:spcPts val="0"/>
              </a:spcAft>
              <a:buSzPts val="3300"/>
              <a:buChar char="►"/>
            </a:pPr>
            <a:r>
              <a:rPr lang="en-US" sz="2500"/>
              <a:t>jQuery Syntax</a:t>
            </a:r>
            <a:endParaRPr sz="2500"/>
          </a:p>
          <a:p>
            <a:pPr marL="914400" lvl="1" indent="-438150" algn="l" rtl="0">
              <a:lnSpc>
                <a:spcPct val="90000"/>
              </a:lnSpc>
              <a:spcBef>
                <a:spcPts val="1200"/>
              </a:spcBef>
              <a:spcAft>
                <a:spcPts val="0"/>
              </a:spcAft>
              <a:buSzPts val="3300"/>
              <a:buChar char="►"/>
            </a:pPr>
            <a:r>
              <a:rPr lang="en-US" sz="2500"/>
              <a:t>jQuery Selectors</a:t>
            </a:r>
            <a:endParaRPr sz="2500"/>
          </a:p>
          <a:p>
            <a:pPr marL="914400" lvl="1" indent="-438150" algn="l" rtl="0">
              <a:lnSpc>
                <a:spcPct val="90000"/>
              </a:lnSpc>
              <a:spcBef>
                <a:spcPts val="1200"/>
              </a:spcBef>
              <a:spcAft>
                <a:spcPts val="0"/>
              </a:spcAft>
              <a:buSzPts val="3300"/>
              <a:buChar char="►"/>
            </a:pPr>
            <a:r>
              <a:rPr lang="en-US" sz="2500"/>
              <a:t>Manipulating HTML DOM with jQuery</a:t>
            </a:r>
            <a:endParaRPr sz="2500"/>
          </a:p>
        </p:txBody>
      </p:sp>
      <p:sp>
        <p:nvSpPr>
          <p:cNvPr id="167" name="Google Shape;167;g13e29f36040_1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3</a:t>
            </a:fld>
            <a:endParaRPr/>
          </a:p>
        </p:txBody>
      </p:sp>
      <p:sp>
        <p:nvSpPr>
          <p:cNvPr id="168" name="Google Shape;168;g13e29f36040_1_8"/>
          <p:cNvSpPr txBox="1">
            <a:spLocks noGrp="1"/>
          </p:cNvSpPr>
          <p:nvPr>
            <p:ph type="body" idx="1"/>
          </p:nvPr>
        </p:nvSpPr>
        <p:spPr>
          <a:xfrm>
            <a:off x="1097275" y="1962025"/>
            <a:ext cx="10058400" cy="793500"/>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90000"/>
              </a:lnSpc>
              <a:spcBef>
                <a:spcPts val="1400"/>
              </a:spcBef>
              <a:spcAft>
                <a:spcPts val="0"/>
              </a:spcAft>
              <a:buSzPts val="1800"/>
              <a:buNone/>
            </a:pPr>
            <a:r>
              <a:rPr lang="en-US" sz="2800" b="1"/>
              <a:t>By the end of this session, the students will have developed an understanding of: </a:t>
            </a:r>
            <a:endParaRPr sz="2800" b="1"/>
          </a:p>
        </p:txBody>
      </p:sp>
      <p:sp>
        <p:nvSpPr>
          <p:cNvPr id="169" name="Google Shape;169;g13e29f36040_1_8"/>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Web Engineering</a:t>
            </a:r>
            <a:r>
              <a:rPr lang="en-US">
                <a:solidFill>
                  <a:schemeClr val="lt2"/>
                </a:solidFill>
              </a:rPr>
              <a:t> </a:t>
            </a:r>
            <a:r>
              <a:rPr lang="en-US" b="1">
                <a:solidFill>
                  <a:schemeClr val="lt2"/>
                </a:solidFill>
              </a:rPr>
              <a:t>&gt;</a:t>
            </a:r>
            <a:r>
              <a:rPr lang="en-US">
                <a:solidFill>
                  <a:schemeClr val="lt2"/>
                </a:solidFill>
              </a:rPr>
              <a:t> </a:t>
            </a:r>
            <a:r>
              <a:rPr lang="en-US"/>
              <a:t>.Net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36d52a686c_0_181"/>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Selectors</a:t>
            </a:r>
            <a:endParaRPr/>
          </a:p>
        </p:txBody>
      </p:sp>
      <p:sp>
        <p:nvSpPr>
          <p:cNvPr id="391" name="Google Shape;391;g136d52a686c_0_181"/>
          <p:cNvSpPr txBox="1">
            <a:spLocks noGrp="1"/>
          </p:cNvSpPr>
          <p:nvPr>
            <p:ph type="body" idx="1"/>
          </p:nvPr>
        </p:nvSpPr>
        <p:spPr>
          <a:xfrm>
            <a:off x="1065450" y="1812600"/>
            <a:ext cx="10061100" cy="4543500"/>
          </a:xfrm>
          <a:prstGeom prst="rect">
            <a:avLst/>
          </a:prstGeom>
        </p:spPr>
        <p:txBody>
          <a:bodyPr spcFirstLastPara="1" wrap="square" lIns="0" tIns="45700" rIns="0" bIns="45700" anchor="t" anchorCtr="0">
            <a:normAutofit lnSpcReduction="10000"/>
          </a:bodyPr>
          <a:lstStyle/>
          <a:p>
            <a:pPr marL="457200" lvl="0" indent="-374650" algn="l" rtl="0">
              <a:lnSpc>
                <a:spcPct val="115000"/>
              </a:lnSpc>
              <a:spcBef>
                <a:spcPts val="1200"/>
              </a:spcBef>
              <a:spcAft>
                <a:spcPts val="0"/>
              </a:spcAft>
              <a:buSzPts val="2300"/>
              <a:buChar char="➢"/>
            </a:pPr>
            <a:r>
              <a:rPr lang="en-US" sz="2300"/>
              <a:t>jQuery Selectors are used to select HTML element(s) from an HTML document. Consider an HTML document is given and you need to select all the &lt;div&gt; from this document. This is where jQuery Selectors will help.</a:t>
            </a:r>
            <a:endParaRPr sz="2300"/>
          </a:p>
          <a:p>
            <a:pPr marL="457200" lvl="0" indent="-374650" algn="l" rtl="0">
              <a:lnSpc>
                <a:spcPct val="115000"/>
              </a:lnSpc>
              <a:spcBef>
                <a:spcPts val="0"/>
              </a:spcBef>
              <a:spcAft>
                <a:spcPts val="0"/>
              </a:spcAft>
              <a:buSzPts val="2300"/>
              <a:buChar char="➢"/>
            </a:pPr>
            <a:r>
              <a:rPr lang="en-US" sz="2300"/>
              <a:t>jQuery Selectors can find HTML elements (ie. Select HTML elements) based on the following:</a:t>
            </a:r>
            <a:endParaRPr sz="2300"/>
          </a:p>
          <a:p>
            <a:pPr marL="457200" lvl="0" indent="-374650" algn="l" rtl="0">
              <a:lnSpc>
                <a:spcPct val="115000"/>
              </a:lnSpc>
              <a:spcBef>
                <a:spcPts val="0"/>
              </a:spcBef>
              <a:spcAft>
                <a:spcPts val="0"/>
              </a:spcAft>
              <a:buSzPts val="2300"/>
              <a:buChar char="➢"/>
            </a:pPr>
            <a:r>
              <a:rPr lang="en-US" sz="2300"/>
              <a:t>HTML element Name</a:t>
            </a:r>
            <a:endParaRPr sz="2300"/>
          </a:p>
          <a:p>
            <a:pPr marL="914400" lvl="1" indent="-374650" algn="l" rtl="0">
              <a:lnSpc>
                <a:spcPct val="115000"/>
              </a:lnSpc>
              <a:spcBef>
                <a:spcPts val="0"/>
              </a:spcBef>
              <a:spcAft>
                <a:spcPts val="0"/>
              </a:spcAft>
              <a:buSzPts val="2300"/>
              <a:buChar char="○"/>
            </a:pPr>
            <a:r>
              <a:rPr lang="en-US" sz="2300"/>
              <a:t>Element ID</a:t>
            </a:r>
            <a:endParaRPr sz="2300"/>
          </a:p>
          <a:p>
            <a:pPr marL="914400" lvl="1" indent="-374650" algn="l" rtl="0">
              <a:lnSpc>
                <a:spcPct val="115000"/>
              </a:lnSpc>
              <a:spcBef>
                <a:spcPts val="0"/>
              </a:spcBef>
              <a:spcAft>
                <a:spcPts val="0"/>
              </a:spcAft>
              <a:buSzPts val="2300"/>
              <a:buChar char="○"/>
            </a:pPr>
            <a:r>
              <a:rPr lang="en-US" sz="2300"/>
              <a:t>Element Class</a:t>
            </a:r>
            <a:endParaRPr sz="2300"/>
          </a:p>
          <a:p>
            <a:pPr marL="914400" lvl="1" indent="-374650" algn="l" rtl="0">
              <a:lnSpc>
                <a:spcPct val="115000"/>
              </a:lnSpc>
              <a:spcBef>
                <a:spcPts val="0"/>
              </a:spcBef>
              <a:spcAft>
                <a:spcPts val="0"/>
              </a:spcAft>
              <a:buSzPts val="2300"/>
              <a:buChar char="○"/>
            </a:pPr>
            <a:r>
              <a:rPr lang="en-US" sz="2300"/>
              <a:t>Element attribute name</a:t>
            </a:r>
            <a:endParaRPr sz="2300"/>
          </a:p>
          <a:p>
            <a:pPr marL="914400" lvl="1" indent="-374650" algn="l" rtl="0">
              <a:lnSpc>
                <a:spcPct val="115000"/>
              </a:lnSpc>
              <a:spcBef>
                <a:spcPts val="0"/>
              </a:spcBef>
              <a:spcAft>
                <a:spcPts val="0"/>
              </a:spcAft>
              <a:buSzPts val="2300"/>
              <a:buChar char="○"/>
            </a:pPr>
            <a:r>
              <a:rPr lang="en-US" sz="2300"/>
              <a:t>Element attribute value</a:t>
            </a:r>
            <a:endParaRPr sz="2300"/>
          </a:p>
          <a:p>
            <a:pPr marL="914400" lvl="1" indent="-374650" algn="l" rtl="0">
              <a:lnSpc>
                <a:spcPct val="115000"/>
              </a:lnSpc>
              <a:spcBef>
                <a:spcPts val="0"/>
              </a:spcBef>
              <a:spcAft>
                <a:spcPts val="0"/>
              </a:spcAft>
              <a:buSzPts val="2300"/>
              <a:buChar char="○"/>
            </a:pPr>
            <a:r>
              <a:rPr lang="en-US" sz="2300"/>
              <a:t>Many more criteria</a:t>
            </a:r>
            <a:endParaRPr sz="2300"/>
          </a:p>
        </p:txBody>
      </p:sp>
      <p:sp>
        <p:nvSpPr>
          <p:cNvPr id="392" name="Google Shape;392;g136d52a686c_0_18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36d52a686c_0_233"/>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Selectors</a:t>
            </a:r>
            <a:endParaRPr/>
          </a:p>
        </p:txBody>
      </p:sp>
      <p:sp>
        <p:nvSpPr>
          <p:cNvPr id="399" name="Google Shape;399;g136d52a686c_0_233"/>
          <p:cNvSpPr txBox="1">
            <a:spLocks noGrp="1"/>
          </p:cNvSpPr>
          <p:nvPr>
            <p:ph type="body" idx="1"/>
          </p:nvPr>
        </p:nvSpPr>
        <p:spPr>
          <a:xfrm>
            <a:off x="1065450" y="1812600"/>
            <a:ext cx="10061100" cy="45435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300"/>
              <a:t>The jQuery library harnesses the power of Cascading Style Sheets (CSS) selectors to let us quickly and easily access elements or groups of elements in the Document Object Model (DOM).</a:t>
            </a:r>
            <a:endParaRPr sz="2300"/>
          </a:p>
          <a:p>
            <a:pPr marL="457200" lvl="0" indent="-374650" algn="l" rtl="0">
              <a:lnSpc>
                <a:spcPct val="115000"/>
              </a:lnSpc>
              <a:spcBef>
                <a:spcPts val="1000"/>
              </a:spcBef>
              <a:spcAft>
                <a:spcPts val="0"/>
              </a:spcAft>
              <a:buSzPts val="2300"/>
              <a:buChar char="➢"/>
            </a:pPr>
            <a:r>
              <a:rPr lang="en-US" sz="2300"/>
              <a:t>jQuery Selectors works in very similar way on an HTML document like an SQL Select Statement works on a Database to select the records.</a:t>
            </a:r>
            <a:endParaRPr sz="2300"/>
          </a:p>
        </p:txBody>
      </p:sp>
      <p:sp>
        <p:nvSpPr>
          <p:cNvPr id="400" name="Google Shape;400;g136d52a686c_0_2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36d52a686c_0_240"/>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Selector Syntax</a:t>
            </a:r>
            <a:endParaRPr/>
          </a:p>
        </p:txBody>
      </p:sp>
      <p:sp>
        <p:nvSpPr>
          <p:cNvPr id="407" name="Google Shape;407;g136d52a686c_0_240"/>
          <p:cNvSpPr txBox="1">
            <a:spLocks noGrp="1"/>
          </p:cNvSpPr>
          <p:nvPr>
            <p:ph type="body" idx="1"/>
          </p:nvPr>
        </p:nvSpPr>
        <p:spPr>
          <a:xfrm>
            <a:off x="1065450" y="1812600"/>
            <a:ext cx="10061100" cy="8595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300"/>
              <a:t>Following is the jQuery Selector Syntax for selecting HTML elements:</a:t>
            </a:r>
            <a:endParaRPr sz="2300"/>
          </a:p>
        </p:txBody>
      </p:sp>
      <p:sp>
        <p:nvSpPr>
          <p:cNvPr id="408" name="Google Shape;408;g136d52a686c_0_2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409" name="Google Shape;409;g136d52a686c_0_240"/>
          <p:cNvPicPr preferRelativeResize="0"/>
          <p:nvPr/>
        </p:nvPicPr>
        <p:blipFill>
          <a:blip r:embed="rId3">
            <a:alphaModFix/>
          </a:blip>
          <a:stretch>
            <a:fillRect/>
          </a:stretch>
        </p:blipFill>
        <p:spPr>
          <a:xfrm>
            <a:off x="2974100" y="2559975"/>
            <a:ext cx="4799550" cy="154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36d52a686c_0_248"/>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Selector Syntax</a:t>
            </a:r>
            <a:endParaRPr/>
          </a:p>
        </p:txBody>
      </p:sp>
      <p:sp>
        <p:nvSpPr>
          <p:cNvPr id="416" name="Google Shape;416;g136d52a686c_0_248"/>
          <p:cNvSpPr txBox="1">
            <a:spLocks noGrp="1"/>
          </p:cNvSpPr>
          <p:nvPr>
            <p:ph type="body" idx="1"/>
          </p:nvPr>
        </p:nvSpPr>
        <p:spPr>
          <a:xfrm>
            <a:off x="1065450" y="1812600"/>
            <a:ext cx="10061100" cy="8595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300"/>
              <a:t>Following is the jQuery Selector Syntax for selecting HTML elements:</a:t>
            </a:r>
            <a:endParaRPr sz="2300"/>
          </a:p>
        </p:txBody>
      </p:sp>
      <p:sp>
        <p:nvSpPr>
          <p:cNvPr id="417" name="Google Shape;417;g136d52a686c_0_2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418" name="Google Shape;418;g136d52a686c_0_248"/>
          <p:cNvPicPr preferRelativeResize="0"/>
          <p:nvPr/>
        </p:nvPicPr>
        <p:blipFill>
          <a:blip r:embed="rId3">
            <a:alphaModFix/>
          </a:blip>
          <a:stretch>
            <a:fillRect/>
          </a:stretch>
        </p:blipFill>
        <p:spPr>
          <a:xfrm>
            <a:off x="2974100" y="2559975"/>
            <a:ext cx="4799550" cy="1549325"/>
          </a:xfrm>
          <a:prstGeom prst="rect">
            <a:avLst/>
          </a:prstGeom>
          <a:noFill/>
          <a:ln>
            <a:noFill/>
          </a:ln>
        </p:spPr>
      </p:pic>
      <p:sp>
        <p:nvSpPr>
          <p:cNvPr id="419" name="Google Shape;419;g136d52a686c_0_248"/>
          <p:cNvSpPr txBox="1">
            <a:spLocks noGrp="1"/>
          </p:cNvSpPr>
          <p:nvPr>
            <p:ph type="body" idx="1"/>
          </p:nvPr>
        </p:nvSpPr>
        <p:spPr>
          <a:xfrm>
            <a:off x="1065450" y="4335300"/>
            <a:ext cx="10061100" cy="1729200"/>
          </a:xfrm>
          <a:prstGeom prst="rect">
            <a:avLst/>
          </a:prstGeom>
        </p:spPr>
        <p:txBody>
          <a:bodyPr spcFirstLastPara="1" wrap="square" lIns="0" tIns="45700" rIns="0" bIns="45700" anchor="t" anchorCtr="0">
            <a:normAutofit lnSpcReduction="10000"/>
          </a:bodyPr>
          <a:lstStyle/>
          <a:p>
            <a:pPr marL="457200" lvl="0" indent="-374650" algn="l" rtl="0">
              <a:lnSpc>
                <a:spcPct val="115000"/>
              </a:lnSpc>
              <a:spcBef>
                <a:spcPts val="1200"/>
              </a:spcBef>
              <a:spcAft>
                <a:spcPts val="0"/>
              </a:spcAft>
              <a:buSzPts val="2300"/>
              <a:buChar char="➢"/>
            </a:pPr>
            <a:r>
              <a:rPr lang="en-US" sz="2300"/>
              <a:t>A jQuery selector starts with a dollar sign $ and then we put a selector inside the braces (). Here $() is called factory function, which makes use of following three building blocks while selecting elements in a given document:</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36d52a686c_0_257"/>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Selector Syntax</a:t>
            </a:r>
            <a:endParaRPr/>
          </a:p>
        </p:txBody>
      </p:sp>
      <p:sp>
        <p:nvSpPr>
          <p:cNvPr id="426" name="Google Shape;426;g136d52a686c_0_2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427" name="Google Shape;427;g136d52a686c_0_257"/>
          <p:cNvSpPr txBox="1">
            <a:spLocks noGrp="1"/>
          </p:cNvSpPr>
          <p:nvPr>
            <p:ph type="body" idx="1"/>
          </p:nvPr>
        </p:nvSpPr>
        <p:spPr>
          <a:xfrm>
            <a:off x="1130600" y="1924725"/>
            <a:ext cx="10061100" cy="1233300"/>
          </a:xfrm>
          <a:prstGeom prst="rect">
            <a:avLst/>
          </a:prstGeom>
        </p:spPr>
        <p:txBody>
          <a:bodyPr spcFirstLastPara="1" wrap="square" lIns="0" tIns="45700" rIns="0" bIns="45700" anchor="t" anchorCtr="0">
            <a:normAutofit fontScale="92500" lnSpcReduction="20000"/>
          </a:bodyPr>
          <a:lstStyle/>
          <a:p>
            <a:pPr marL="457200" lvl="0" indent="-363696" algn="l" rtl="0">
              <a:lnSpc>
                <a:spcPct val="115000"/>
              </a:lnSpc>
              <a:spcBef>
                <a:spcPts val="1200"/>
              </a:spcBef>
              <a:spcAft>
                <a:spcPts val="0"/>
              </a:spcAft>
              <a:buSzPct val="100000"/>
              <a:buChar char="➢"/>
            </a:pPr>
            <a:r>
              <a:rPr lang="en-US" sz="2300"/>
              <a:t>A jQuery selector starts with a dollar sign $ and then we put a selector inside the braces (). Here $() is called factory function, which makes use of following three building blocks while selecting elements in a given document:</a:t>
            </a:r>
            <a:endParaRPr sz="2300"/>
          </a:p>
        </p:txBody>
      </p:sp>
      <p:graphicFrame>
        <p:nvGraphicFramePr>
          <p:cNvPr id="428" name="Google Shape;428;g136d52a686c_0_257"/>
          <p:cNvGraphicFramePr/>
          <p:nvPr/>
        </p:nvGraphicFramePr>
        <p:xfrm>
          <a:off x="495925" y="3352250"/>
          <a:ext cx="3000000" cy="3000000"/>
        </p:xfrm>
        <a:graphic>
          <a:graphicData uri="http://schemas.openxmlformats.org/drawingml/2006/table">
            <a:tbl>
              <a:tblPr>
                <a:noFill/>
                <a:tableStyleId>{A3ACB526-EC6F-432D-A6E2-34D3BB977ED5}</a:tableStyleId>
              </a:tblPr>
              <a:tblGrid>
                <a:gridCol w="2299075">
                  <a:extLst>
                    <a:ext uri="{9D8B030D-6E8A-4147-A177-3AD203B41FA5}">
                      <a16:colId xmlns:a16="http://schemas.microsoft.com/office/drawing/2014/main" val="20000"/>
                    </a:ext>
                  </a:extLst>
                </a:gridCol>
                <a:gridCol w="8901050">
                  <a:extLst>
                    <a:ext uri="{9D8B030D-6E8A-4147-A177-3AD203B41FA5}">
                      <a16:colId xmlns:a16="http://schemas.microsoft.com/office/drawing/2014/main" val="20001"/>
                    </a:ext>
                  </a:extLst>
                </a:gridCol>
              </a:tblGrid>
              <a:tr h="361950">
                <a:tc>
                  <a:txBody>
                    <a:bodyPr/>
                    <a:lstStyle/>
                    <a:p>
                      <a:pPr marL="0" lvl="0" indent="0" algn="ctr" rtl="0">
                        <a:lnSpc>
                          <a:spcPct val="100000"/>
                        </a:lnSpc>
                        <a:spcBef>
                          <a:spcPts val="0"/>
                        </a:spcBef>
                        <a:spcAft>
                          <a:spcPts val="0"/>
                        </a:spcAft>
                        <a:buNone/>
                      </a:pPr>
                      <a:r>
                        <a:rPr lang="en-US" sz="1750" b="1">
                          <a:solidFill>
                            <a:srgbClr val="212529"/>
                          </a:solidFill>
                          <a:latin typeface="Nunito"/>
                          <a:ea typeface="Nunito"/>
                          <a:cs typeface="Nunito"/>
                          <a:sym typeface="Nunito"/>
                        </a:rPr>
                        <a:t>Selector Name</a:t>
                      </a:r>
                      <a:endParaRPr sz="1750" b="1">
                        <a:solidFill>
                          <a:srgbClr val="212529"/>
                        </a:solidFill>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EEEEEE"/>
                    </a:solidFill>
                  </a:tcPr>
                </a:tc>
                <a:tc>
                  <a:txBody>
                    <a:bodyPr/>
                    <a:lstStyle/>
                    <a:p>
                      <a:pPr marL="0" lvl="0" indent="0" algn="ctr" rtl="0">
                        <a:lnSpc>
                          <a:spcPct val="100000"/>
                        </a:lnSpc>
                        <a:spcBef>
                          <a:spcPts val="0"/>
                        </a:spcBef>
                        <a:spcAft>
                          <a:spcPts val="0"/>
                        </a:spcAft>
                        <a:buNone/>
                      </a:pPr>
                      <a:r>
                        <a:rPr lang="en-US" sz="1750" b="1">
                          <a:solidFill>
                            <a:srgbClr val="212529"/>
                          </a:solidFill>
                          <a:latin typeface="Nunito"/>
                          <a:ea typeface="Nunito"/>
                          <a:cs typeface="Nunito"/>
                          <a:sym typeface="Nunito"/>
                        </a:rPr>
                        <a:t>Description</a:t>
                      </a:r>
                      <a:endParaRPr sz="1750" b="1">
                        <a:solidFill>
                          <a:srgbClr val="212529"/>
                        </a:solidFill>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697500">
                <a:tc>
                  <a:txBody>
                    <a:bodyPr/>
                    <a:lstStyle/>
                    <a:p>
                      <a:pPr marL="0" lvl="0" indent="0" algn="l" rtl="0">
                        <a:lnSpc>
                          <a:spcPct val="100000"/>
                        </a:lnSpc>
                        <a:spcBef>
                          <a:spcPts val="0"/>
                        </a:spcBef>
                        <a:spcAft>
                          <a:spcPts val="0"/>
                        </a:spcAft>
                        <a:buNone/>
                      </a:pPr>
                      <a:r>
                        <a:rPr lang="en-US" sz="1750">
                          <a:solidFill>
                            <a:srgbClr val="212529"/>
                          </a:solidFill>
                          <a:latin typeface="Nunito"/>
                          <a:ea typeface="Nunito"/>
                          <a:cs typeface="Nunito"/>
                          <a:sym typeface="Nunito"/>
                        </a:rPr>
                        <a:t>The element Selector</a:t>
                      </a:r>
                      <a:endParaRPr sz="1750">
                        <a:solidFill>
                          <a:srgbClr val="212529"/>
                        </a:solidFill>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US" sz="1800">
                          <a:latin typeface="Nunito"/>
                          <a:ea typeface="Nunito"/>
                          <a:cs typeface="Nunito"/>
                          <a:sym typeface="Nunito"/>
                        </a:rPr>
                        <a:t>Represents an HTML element name available in the DOM. For example $('p') selects all paragraphs &lt;p&gt; in the document.</a:t>
                      </a:r>
                      <a:endParaRPr sz="1800">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758300">
                <a:tc>
                  <a:txBody>
                    <a:bodyPr/>
                    <a:lstStyle/>
                    <a:p>
                      <a:pPr marL="0" lvl="0" indent="0" algn="l" rtl="0">
                        <a:lnSpc>
                          <a:spcPct val="100000"/>
                        </a:lnSpc>
                        <a:spcBef>
                          <a:spcPts val="0"/>
                        </a:spcBef>
                        <a:spcAft>
                          <a:spcPts val="0"/>
                        </a:spcAft>
                        <a:buNone/>
                      </a:pPr>
                      <a:r>
                        <a:rPr lang="en-US" sz="1750">
                          <a:solidFill>
                            <a:srgbClr val="212529"/>
                          </a:solidFill>
                          <a:latin typeface="Nunito"/>
                          <a:ea typeface="Nunito"/>
                          <a:cs typeface="Nunito"/>
                          <a:sym typeface="Nunito"/>
                        </a:rPr>
                        <a:t>The #id Selector</a:t>
                      </a:r>
                      <a:endParaRPr sz="1750">
                        <a:solidFill>
                          <a:srgbClr val="212529"/>
                        </a:solidFill>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US" sz="1800">
                          <a:latin typeface="Nunito"/>
                          <a:ea typeface="Nunito"/>
                          <a:cs typeface="Nunito"/>
                          <a:sym typeface="Nunito"/>
                        </a:rPr>
                        <a:t>Represents a HTML element available with the given ID in the DOM. For example $('#some-id') selects the single element in the document that has some-id as element Id.</a:t>
                      </a:r>
                      <a:endParaRPr sz="1800">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702225">
                <a:tc>
                  <a:txBody>
                    <a:bodyPr/>
                    <a:lstStyle/>
                    <a:p>
                      <a:pPr marL="0" lvl="0" indent="0" algn="l" rtl="0">
                        <a:lnSpc>
                          <a:spcPct val="100000"/>
                        </a:lnSpc>
                        <a:spcBef>
                          <a:spcPts val="0"/>
                        </a:spcBef>
                        <a:spcAft>
                          <a:spcPts val="0"/>
                        </a:spcAft>
                        <a:buNone/>
                      </a:pPr>
                      <a:r>
                        <a:rPr lang="en-US" sz="1750">
                          <a:solidFill>
                            <a:srgbClr val="212529"/>
                          </a:solidFill>
                          <a:latin typeface="Nunito"/>
                          <a:ea typeface="Nunito"/>
                          <a:cs typeface="Nunito"/>
                          <a:sym typeface="Nunito"/>
                        </a:rPr>
                        <a:t>The .class Selector</a:t>
                      </a:r>
                      <a:endParaRPr sz="1750">
                        <a:solidFill>
                          <a:srgbClr val="212529"/>
                        </a:solidFill>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US" sz="1800">
                          <a:latin typeface="Nunito"/>
                          <a:ea typeface="Nunito"/>
                          <a:cs typeface="Nunito"/>
                          <a:sym typeface="Nunito"/>
                        </a:rPr>
                        <a:t>Represents a HTML elements available with the given class in the DOM. For example $('.some-class') selects all elements in the document that have a class of some-class.</a:t>
                      </a:r>
                      <a:endParaRPr sz="1800">
                        <a:latin typeface="Nunito"/>
                        <a:ea typeface="Nunito"/>
                        <a:cs typeface="Nunito"/>
                        <a:sym typeface="Nunito"/>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36d52a686c_0_268"/>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1- The element Selector</a:t>
            </a:r>
            <a:endParaRPr/>
          </a:p>
        </p:txBody>
      </p:sp>
      <p:sp>
        <p:nvSpPr>
          <p:cNvPr id="435" name="Google Shape;435;g136d52a686c_0_26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36" name="Google Shape;436;g136d52a686c_0_268"/>
          <p:cNvSpPr txBox="1">
            <a:spLocks noGrp="1"/>
          </p:cNvSpPr>
          <p:nvPr>
            <p:ph type="body" idx="1"/>
          </p:nvPr>
        </p:nvSpPr>
        <p:spPr>
          <a:xfrm>
            <a:off x="1130600" y="1924725"/>
            <a:ext cx="10061100" cy="12333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300"/>
              <a:t>The jQuery element selector selects HTML element(s) based on the element name. Following is a simple syntax of an element selector:</a:t>
            </a:r>
            <a:endParaRPr sz="2300"/>
          </a:p>
        </p:txBody>
      </p:sp>
      <p:pic>
        <p:nvPicPr>
          <p:cNvPr id="437" name="Google Shape;437;g136d52a686c_0_268"/>
          <p:cNvPicPr preferRelativeResize="0"/>
          <p:nvPr/>
        </p:nvPicPr>
        <p:blipFill>
          <a:blip r:embed="rId3">
            <a:alphaModFix/>
          </a:blip>
          <a:stretch>
            <a:fillRect/>
          </a:stretch>
        </p:blipFill>
        <p:spPr>
          <a:xfrm>
            <a:off x="1890275" y="3235675"/>
            <a:ext cx="3143250" cy="838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36d52a686c_0_277"/>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a:t>
            </a:r>
            <a:endParaRPr/>
          </a:p>
        </p:txBody>
      </p:sp>
      <p:sp>
        <p:nvSpPr>
          <p:cNvPr id="444" name="Google Shape;444;g136d52a686c_0_2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45" name="Google Shape;445;g136d52a686c_0_277"/>
          <p:cNvSpPr txBox="1">
            <a:spLocks noGrp="1"/>
          </p:cNvSpPr>
          <p:nvPr>
            <p:ph type="body" idx="1"/>
          </p:nvPr>
        </p:nvSpPr>
        <p:spPr>
          <a:xfrm>
            <a:off x="353600" y="1811150"/>
            <a:ext cx="3867900" cy="2578800"/>
          </a:xfrm>
          <a:prstGeom prst="rect">
            <a:avLst/>
          </a:prstGeom>
        </p:spPr>
        <p:txBody>
          <a:bodyPr spcFirstLastPara="1" wrap="square" lIns="0" tIns="45700" rIns="0" bIns="45700" anchor="t" anchorCtr="0">
            <a:normAutofit fontScale="85000" lnSpcReduction="20000"/>
          </a:bodyPr>
          <a:lstStyle/>
          <a:p>
            <a:pPr marL="457200" lvl="0" indent="-352742" algn="l" rtl="0">
              <a:lnSpc>
                <a:spcPct val="115000"/>
              </a:lnSpc>
              <a:spcBef>
                <a:spcPts val="1200"/>
              </a:spcBef>
              <a:spcAft>
                <a:spcPts val="0"/>
              </a:spcAft>
              <a:buSzPct val="100000"/>
              <a:buChar char="➢"/>
            </a:pPr>
            <a:r>
              <a:rPr lang="en-US" sz="2300"/>
              <a:t>This is an example to select all the &lt;p&gt; elements from an HTML document and then change the background color of those paragraphs. You will not see any &lt;p&gt; element in the output generated by this example. </a:t>
            </a:r>
            <a:endParaRPr sz="2300"/>
          </a:p>
        </p:txBody>
      </p:sp>
      <p:pic>
        <p:nvPicPr>
          <p:cNvPr id="446" name="Google Shape;446;g136d52a686c_0_277"/>
          <p:cNvPicPr preferRelativeResize="0"/>
          <p:nvPr/>
        </p:nvPicPr>
        <p:blipFill>
          <a:blip r:embed="rId3">
            <a:alphaModFix/>
          </a:blip>
          <a:stretch>
            <a:fillRect/>
          </a:stretch>
        </p:blipFill>
        <p:spPr>
          <a:xfrm>
            <a:off x="4447000" y="480425"/>
            <a:ext cx="7598824" cy="4964725"/>
          </a:xfrm>
          <a:prstGeom prst="rect">
            <a:avLst/>
          </a:prstGeom>
          <a:noFill/>
          <a:ln>
            <a:noFill/>
          </a:ln>
        </p:spPr>
      </p:pic>
      <p:sp>
        <p:nvSpPr>
          <p:cNvPr id="447" name="Google Shape;447;g136d52a686c_0_277"/>
          <p:cNvSpPr txBox="1">
            <a:spLocks noGrp="1"/>
          </p:cNvSpPr>
          <p:nvPr>
            <p:ph type="body" idx="1"/>
          </p:nvPr>
        </p:nvSpPr>
        <p:spPr>
          <a:xfrm>
            <a:off x="472200" y="4313750"/>
            <a:ext cx="3867900" cy="1962000"/>
          </a:xfrm>
          <a:prstGeom prst="rect">
            <a:avLst/>
          </a:prstGeom>
        </p:spPr>
        <p:txBody>
          <a:bodyPr spcFirstLastPara="1" wrap="square" lIns="0" tIns="45700" rIns="0" bIns="45700" anchor="t" anchorCtr="0">
            <a:normAutofit fontScale="92500" lnSpcReduction="10000"/>
          </a:bodyPr>
          <a:lstStyle/>
          <a:p>
            <a:pPr marL="457200" lvl="0" indent="-363696" algn="l" rtl="0">
              <a:lnSpc>
                <a:spcPct val="115000"/>
              </a:lnSpc>
              <a:spcBef>
                <a:spcPts val="1200"/>
              </a:spcBef>
              <a:spcAft>
                <a:spcPts val="0"/>
              </a:spcAft>
              <a:buSzPct val="100000"/>
              <a:buChar char="➢"/>
            </a:pPr>
            <a:r>
              <a:rPr lang="en-US" sz="2300"/>
              <a:t>You can also change the code to use different element names as selector and then move to the next slide to verify the result.</a:t>
            </a:r>
            <a:endParaRPr sz="23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136d52a686c_0_287"/>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Output</a:t>
            </a:r>
            <a:endParaRPr/>
          </a:p>
        </p:txBody>
      </p:sp>
      <p:sp>
        <p:nvSpPr>
          <p:cNvPr id="454" name="Google Shape;454;g136d52a686c_0_28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455" name="Google Shape;455;g136d52a686c_0_287"/>
          <p:cNvPicPr preferRelativeResize="0"/>
          <p:nvPr/>
        </p:nvPicPr>
        <p:blipFill>
          <a:blip r:embed="rId3">
            <a:alphaModFix/>
          </a:blip>
          <a:stretch>
            <a:fillRect/>
          </a:stretch>
        </p:blipFill>
        <p:spPr>
          <a:xfrm>
            <a:off x="3422575" y="2133325"/>
            <a:ext cx="5098550" cy="2404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36d52a686c_0_319"/>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2- The #id Selector</a:t>
            </a:r>
            <a:endParaRPr/>
          </a:p>
        </p:txBody>
      </p:sp>
      <p:sp>
        <p:nvSpPr>
          <p:cNvPr id="462" name="Google Shape;462;g136d52a686c_0_3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63" name="Google Shape;463;g136d52a686c_0_319"/>
          <p:cNvSpPr txBox="1">
            <a:spLocks noGrp="1"/>
          </p:cNvSpPr>
          <p:nvPr>
            <p:ph type="body" idx="1"/>
          </p:nvPr>
        </p:nvSpPr>
        <p:spPr>
          <a:xfrm>
            <a:off x="1206800" y="1923250"/>
            <a:ext cx="9967800" cy="1197300"/>
          </a:xfrm>
          <a:prstGeom prst="rect">
            <a:avLst/>
          </a:prstGeom>
        </p:spPr>
        <p:txBody>
          <a:bodyPr spcFirstLastPara="1" wrap="square" lIns="0" tIns="45700" rIns="0" bIns="45700" anchor="t" anchorCtr="0">
            <a:normAutofit/>
          </a:bodyPr>
          <a:lstStyle/>
          <a:p>
            <a:pPr marL="457200" lvl="0" indent="-381000" algn="l" rtl="0">
              <a:lnSpc>
                <a:spcPct val="115000"/>
              </a:lnSpc>
              <a:spcBef>
                <a:spcPts val="1200"/>
              </a:spcBef>
              <a:spcAft>
                <a:spcPts val="0"/>
              </a:spcAft>
              <a:buSzPts val="2400"/>
              <a:buChar char="➢"/>
            </a:pPr>
            <a:r>
              <a:rPr lang="en-US" sz="2400"/>
              <a:t>The jQuery #id selector selects an HTML element based on the element id attribute. Following is a simple syntax of a #id selector:</a:t>
            </a:r>
            <a:endParaRPr sz="2400"/>
          </a:p>
        </p:txBody>
      </p:sp>
      <p:pic>
        <p:nvPicPr>
          <p:cNvPr id="464" name="Google Shape;464;g136d52a686c_0_319"/>
          <p:cNvPicPr preferRelativeResize="0"/>
          <p:nvPr/>
        </p:nvPicPr>
        <p:blipFill>
          <a:blip r:embed="rId3">
            <a:alphaModFix/>
          </a:blip>
          <a:stretch>
            <a:fillRect/>
          </a:stretch>
        </p:blipFill>
        <p:spPr>
          <a:xfrm>
            <a:off x="3104900" y="3027100"/>
            <a:ext cx="4367356" cy="145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36d52a686c_0_329"/>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a:t>
            </a:r>
            <a:endParaRPr/>
          </a:p>
        </p:txBody>
      </p:sp>
      <p:sp>
        <p:nvSpPr>
          <p:cNvPr id="471" name="Google Shape;471;g136d52a686c_0_3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72" name="Google Shape;472;g136d52a686c_0_329"/>
          <p:cNvSpPr txBox="1">
            <a:spLocks noGrp="1"/>
          </p:cNvSpPr>
          <p:nvPr>
            <p:ph type="body" idx="1"/>
          </p:nvPr>
        </p:nvSpPr>
        <p:spPr>
          <a:xfrm>
            <a:off x="429800" y="1811150"/>
            <a:ext cx="3867900" cy="2502600"/>
          </a:xfrm>
          <a:prstGeom prst="rect">
            <a:avLst/>
          </a:prstGeom>
        </p:spPr>
        <p:txBody>
          <a:bodyPr spcFirstLastPara="1" wrap="square" lIns="0" tIns="45700" rIns="0" bIns="45700" anchor="t" anchorCtr="0">
            <a:normAutofit lnSpcReduction="10000"/>
          </a:bodyPr>
          <a:lstStyle/>
          <a:p>
            <a:pPr marL="457200" lvl="0" indent="-374650" algn="l" rtl="0">
              <a:lnSpc>
                <a:spcPct val="115000"/>
              </a:lnSpc>
              <a:spcBef>
                <a:spcPts val="1200"/>
              </a:spcBef>
              <a:spcAft>
                <a:spcPts val="0"/>
              </a:spcAft>
              <a:buSzPts val="2300"/>
              <a:buChar char="➢"/>
            </a:pPr>
            <a:r>
              <a:rPr lang="en-US" sz="2300"/>
              <a:t>This is an example to select the &lt;p&gt; element whose id is foo and change the background color of those paragraphs..</a:t>
            </a:r>
            <a:endParaRPr sz="2300"/>
          </a:p>
        </p:txBody>
      </p:sp>
      <p:sp>
        <p:nvSpPr>
          <p:cNvPr id="473" name="Google Shape;473;g136d52a686c_0_329"/>
          <p:cNvSpPr txBox="1">
            <a:spLocks noGrp="1"/>
          </p:cNvSpPr>
          <p:nvPr>
            <p:ph type="body" idx="1"/>
          </p:nvPr>
        </p:nvSpPr>
        <p:spPr>
          <a:xfrm>
            <a:off x="319800" y="4313750"/>
            <a:ext cx="3867900" cy="1962000"/>
          </a:xfrm>
          <a:prstGeom prst="rect">
            <a:avLst/>
          </a:prstGeom>
        </p:spPr>
        <p:txBody>
          <a:bodyPr spcFirstLastPara="1" wrap="square" lIns="0" tIns="45700" rIns="0" bIns="45700" anchor="t" anchorCtr="0">
            <a:normAutofit fontScale="92500" lnSpcReduction="10000"/>
          </a:bodyPr>
          <a:lstStyle/>
          <a:p>
            <a:pPr marL="457200" lvl="0" indent="-363696" algn="l" rtl="0">
              <a:lnSpc>
                <a:spcPct val="115000"/>
              </a:lnSpc>
              <a:spcBef>
                <a:spcPts val="1200"/>
              </a:spcBef>
              <a:spcAft>
                <a:spcPts val="0"/>
              </a:spcAft>
              <a:buSzPct val="100000"/>
              <a:buChar char="➢"/>
            </a:pPr>
            <a:r>
              <a:rPr lang="en-US" sz="2300"/>
              <a:t>You can also change the code to use different element names as selector and then move to the next slide to verify the result.</a:t>
            </a:r>
            <a:endParaRPr sz="2300"/>
          </a:p>
        </p:txBody>
      </p:sp>
      <p:pic>
        <p:nvPicPr>
          <p:cNvPr id="474" name="Google Shape;474;g136d52a686c_0_329"/>
          <p:cNvPicPr preferRelativeResize="0"/>
          <p:nvPr/>
        </p:nvPicPr>
        <p:blipFill>
          <a:blip r:embed="rId3">
            <a:alphaModFix/>
          </a:blip>
          <a:stretch>
            <a:fillRect/>
          </a:stretch>
        </p:blipFill>
        <p:spPr>
          <a:xfrm>
            <a:off x="4187700" y="541450"/>
            <a:ext cx="7964850" cy="5251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36d52a686c_0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pic>
        <p:nvPicPr>
          <p:cNvPr id="176" name="Google Shape;176;g136d52a686c_0_10"/>
          <p:cNvPicPr preferRelativeResize="0"/>
          <p:nvPr/>
        </p:nvPicPr>
        <p:blipFill rotWithShape="1">
          <a:blip r:embed="rId3">
            <a:alphaModFix/>
          </a:blip>
          <a:srcRect l="12086" t="12254" r="11659" b="16081"/>
          <a:stretch/>
        </p:blipFill>
        <p:spPr>
          <a:xfrm>
            <a:off x="0" y="1434200"/>
            <a:ext cx="4765725" cy="4823250"/>
          </a:xfrm>
          <a:prstGeom prst="rect">
            <a:avLst/>
          </a:prstGeom>
          <a:noFill/>
          <a:ln>
            <a:noFill/>
          </a:ln>
        </p:spPr>
      </p:pic>
      <p:sp>
        <p:nvSpPr>
          <p:cNvPr id="177" name="Google Shape;177;g136d52a686c_0_10"/>
          <p:cNvSpPr txBox="1">
            <a:spLocks noGrp="1"/>
          </p:cNvSpPr>
          <p:nvPr>
            <p:ph type="title"/>
          </p:nvPr>
        </p:nvSpPr>
        <p:spPr>
          <a:xfrm>
            <a:off x="5592900" y="968650"/>
            <a:ext cx="5760900" cy="3758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JavaScript Quiz</a:t>
            </a:r>
            <a:endParaRPr b="1"/>
          </a:p>
          <a:p>
            <a:pPr marL="0" lvl="0" indent="0" algn="l" rtl="0">
              <a:spcBef>
                <a:spcPts val="0"/>
              </a:spcBef>
              <a:spcAft>
                <a:spcPts val="0"/>
              </a:spcAft>
              <a:buNone/>
            </a:pPr>
            <a:endParaRPr b="1"/>
          </a:p>
          <a:p>
            <a:pPr marL="0" lvl="0" indent="0" algn="l" rtl="0">
              <a:spcBef>
                <a:spcPts val="0"/>
              </a:spcBef>
              <a:spcAft>
                <a:spcPts val="0"/>
              </a:spcAft>
              <a:buNone/>
            </a:pPr>
            <a:r>
              <a:rPr lang="en-US"/>
              <a:t>Total Marks: 20</a:t>
            </a:r>
            <a:endParaRPr/>
          </a:p>
          <a:p>
            <a:pPr marL="0" lvl="0" indent="0" algn="l" rtl="0">
              <a:spcBef>
                <a:spcPts val="0"/>
              </a:spcBef>
              <a:spcAft>
                <a:spcPts val="0"/>
              </a:spcAft>
              <a:buNone/>
            </a:pPr>
            <a:r>
              <a:rPr lang="en-US"/>
              <a:t>Time Allocated: 1 hr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136d52a686c_0_339"/>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Output</a:t>
            </a:r>
            <a:endParaRPr/>
          </a:p>
        </p:txBody>
      </p:sp>
      <p:sp>
        <p:nvSpPr>
          <p:cNvPr id="481" name="Google Shape;481;g136d52a686c_0_3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482" name="Google Shape;482;g136d52a686c_0_339"/>
          <p:cNvPicPr preferRelativeResize="0"/>
          <p:nvPr/>
        </p:nvPicPr>
        <p:blipFill>
          <a:blip r:embed="rId3">
            <a:alphaModFix/>
          </a:blip>
          <a:stretch>
            <a:fillRect/>
          </a:stretch>
        </p:blipFill>
        <p:spPr>
          <a:xfrm>
            <a:off x="2506900" y="1995150"/>
            <a:ext cx="5190825" cy="243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36d52a686c_0_371"/>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3- The .class Selector</a:t>
            </a:r>
            <a:endParaRPr/>
          </a:p>
        </p:txBody>
      </p:sp>
      <p:sp>
        <p:nvSpPr>
          <p:cNvPr id="489" name="Google Shape;489;g136d52a686c_0_3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490" name="Google Shape;490;g136d52a686c_0_371"/>
          <p:cNvSpPr txBox="1">
            <a:spLocks noGrp="1"/>
          </p:cNvSpPr>
          <p:nvPr>
            <p:ph type="body" idx="1"/>
          </p:nvPr>
        </p:nvSpPr>
        <p:spPr>
          <a:xfrm>
            <a:off x="1206800" y="1923250"/>
            <a:ext cx="9967800" cy="1347000"/>
          </a:xfrm>
          <a:prstGeom prst="rect">
            <a:avLst/>
          </a:prstGeom>
        </p:spPr>
        <p:txBody>
          <a:bodyPr spcFirstLastPara="1" wrap="square" lIns="0" tIns="45700" rIns="0" bIns="45700" anchor="t" anchorCtr="0">
            <a:normAutofit fontScale="92500"/>
          </a:bodyPr>
          <a:lstStyle/>
          <a:p>
            <a:pPr marL="457200" lvl="0" indent="-381000" algn="l" rtl="0">
              <a:lnSpc>
                <a:spcPct val="115000"/>
              </a:lnSpc>
              <a:spcBef>
                <a:spcPts val="1200"/>
              </a:spcBef>
              <a:spcAft>
                <a:spcPts val="0"/>
              </a:spcAft>
              <a:buSzPts val="2400"/>
              <a:buChar char="➢"/>
            </a:pPr>
            <a:r>
              <a:rPr lang="en-US" sz="2400"/>
              <a:t>The jQuery .class selector selects HTML element(s) based on the element class attribute. Following is a simple syntax of a .class selector:</a:t>
            </a:r>
            <a:endParaRPr sz="2400"/>
          </a:p>
        </p:txBody>
      </p:sp>
      <p:pic>
        <p:nvPicPr>
          <p:cNvPr id="491" name="Google Shape;491;g136d52a686c_0_371"/>
          <p:cNvPicPr preferRelativeResize="0"/>
          <p:nvPr/>
        </p:nvPicPr>
        <p:blipFill>
          <a:blip r:embed="rId3">
            <a:alphaModFix/>
          </a:blip>
          <a:stretch>
            <a:fillRect/>
          </a:stretch>
        </p:blipFill>
        <p:spPr>
          <a:xfrm>
            <a:off x="3385200" y="3460000"/>
            <a:ext cx="4630213" cy="145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36d52a686c_0_379"/>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a:t>
            </a:r>
            <a:endParaRPr/>
          </a:p>
        </p:txBody>
      </p:sp>
      <p:sp>
        <p:nvSpPr>
          <p:cNvPr id="498" name="Google Shape;498;g136d52a686c_0_3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99" name="Google Shape;499;g136d52a686c_0_379"/>
          <p:cNvSpPr txBox="1">
            <a:spLocks noGrp="1"/>
          </p:cNvSpPr>
          <p:nvPr>
            <p:ph type="body" idx="1"/>
          </p:nvPr>
        </p:nvSpPr>
        <p:spPr>
          <a:xfrm>
            <a:off x="429800" y="1811150"/>
            <a:ext cx="3867900" cy="2502600"/>
          </a:xfrm>
          <a:prstGeom prst="rect">
            <a:avLst/>
          </a:prstGeom>
        </p:spPr>
        <p:txBody>
          <a:bodyPr spcFirstLastPara="1" wrap="square" lIns="0" tIns="45700" rIns="0" bIns="45700" anchor="t" anchorCtr="0">
            <a:normAutofit/>
          </a:bodyPr>
          <a:lstStyle/>
          <a:p>
            <a:pPr marL="457200" lvl="0" indent="-374650" algn="l" rtl="0">
              <a:lnSpc>
                <a:spcPct val="115000"/>
              </a:lnSpc>
              <a:spcBef>
                <a:spcPts val="1200"/>
              </a:spcBef>
              <a:spcAft>
                <a:spcPts val="0"/>
              </a:spcAft>
              <a:buSzPts val="2300"/>
              <a:buChar char="➢"/>
            </a:pPr>
            <a:r>
              <a:rPr lang="en-US" sz="2300"/>
              <a:t>This is an example to select all the elements whose class is foo and change the background color of those elements.</a:t>
            </a:r>
            <a:endParaRPr sz="2300"/>
          </a:p>
        </p:txBody>
      </p:sp>
      <p:sp>
        <p:nvSpPr>
          <p:cNvPr id="500" name="Google Shape;500;g136d52a686c_0_379"/>
          <p:cNvSpPr txBox="1">
            <a:spLocks noGrp="1"/>
          </p:cNvSpPr>
          <p:nvPr>
            <p:ph type="body" idx="1"/>
          </p:nvPr>
        </p:nvSpPr>
        <p:spPr>
          <a:xfrm>
            <a:off x="319800" y="4313750"/>
            <a:ext cx="3867900" cy="1962000"/>
          </a:xfrm>
          <a:prstGeom prst="rect">
            <a:avLst/>
          </a:prstGeom>
        </p:spPr>
        <p:txBody>
          <a:bodyPr spcFirstLastPara="1" wrap="square" lIns="0" tIns="45700" rIns="0" bIns="45700" anchor="t" anchorCtr="0">
            <a:normAutofit fontScale="92500" lnSpcReduction="10000"/>
          </a:bodyPr>
          <a:lstStyle/>
          <a:p>
            <a:pPr marL="457200" lvl="0" indent="-363696" algn="l" rtl="0">
              <a:lnSpc>
                <a:spcPct val="115000"/>
              </a:lnSpc>
              <a:spcBef>
                <a:spcPts val="1200"/>
              </a:spcBef>
              <a:spcAft>
                <a:spcPts val="0"/>
              </a:spcAft>
              <a:buSzPct val="100000"/>
              <a:buChar char="➢"/>
            </a:pPr>
            <a:r>
              <a:rPr lang="en-US" sz="2300"/>
              <a:t>You can also change the code to use different element names as selector and then move to the next slide to verify the result.</a:t>
            </a:r>
            <a:endParaRPr sz="2300"/>
          </a:p>
        </p:txBody>
      </p:sp>
      <p:pic>
        <p:nvPicPr>
          <p:cNvPr id="501" name="Google Shape;501;g136d52a686c_0_379"/>
          <p:cNvPicPr preferRelativeResize="0"/>
          <p:nvPr/>
        </p:nvPicPr>
        <p:blipFill>
          <a:blip r:embed="rId3">
            <a:alphaModFix/>
          </a:blip>
          <a:stretch>
            <a:fillRect/>
          </a:stretch>
        </p:blipFill>
        <p:spPr>
          <a:xfrm>
            <a:off x="4039000" y="537600"/>
            <a:ext cx="8153001" cy="55620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36d52a686c_0_388"/>
          <p:cNvSpPr txBox="1">
            <a:spLocks noGrp="1"/>
          </p:cNvSpPr>
          <p:nvPr>
            <p:ph type="title"/>
          </p:nvPr>
        </p:nvSpPr>
        <p:spPr>
          <a:xfrm>
            <a:off x="1206801" y="167700"/>
            <a:ext cx="87159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Output</a:t>
            </a:r>
            <a:endParaRPr/>
          </a:p>
        </p:txBody>
      </p:sp>
      <p:sp>
        <p:nvSpPr>
          <p:cNvPr id="508" name="Google Shape;508;g136d52a686c_0_38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509" name="Google Shape;509;g136d52a686c_0_388"/>
          <p:cNvPicPr preferRelativeResize="0"/>
          <p:nvPr/>
        </p:nvPicPr>
        <p:blipFill>
          <a:blip r:embed="rId3">
            <a:alphaModFix/>
          </a:blip>
          <a:stretch>
            <a:fillRect/>
          </a:stretch>
        </p:blipFill>
        <p:spPr>
          <a:xfrm>
            <a:off x="2688450" y="1919300"/>
            <a:ext cx="5752600" cy="3019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36d52a686c_0_405"/>
          <p:cNvSpPr txBox="1">
            <a:spLocks noGrp="1"/>
          </p:cNvSpPr>
          <p:nvPr>
            <p:ph type="ctrTitle"/>
          </p:nvPr>
        </p:nvSpPr>
        <p:spPr>
          <a:xfrm>
            <a:off x="1097280" y="758951"/>
            <a:ext cx="10058400" cy="5146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16" name="Google Shape;516;g136d52a686c_0_40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36d52a686c_0_39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23" name="Google Shape;523;g136d52a686c_0_398"/>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457200" lvl="0" indent="-381000" algn="l" rtl="0">
              <a:spcBef>
                <a:spcPts val="1200"/>
              </a:spcBef>
              <a:spcAft>
                <a:spcPts val="0"/>
              </a:spcAft>
              <a:buSzPts val="2400"/>
              <a:buChar char="➢"/>
            </a:pPr>
            <a:r>
              <a:rPr lang="en-US" sz="2400"/>
              <a:t>jQuery provides a number of methods to manipulate DOM in efficient way. You do not need to write big and complex code to set or get the content of any HTML element.</a:t>
            </a:r>
            <a:endParaRPr sz="2400"/>
          </a:p>
          <a:p>
            <a:pPr marL="0" lvl="0" indent="0" algn="l" rtl="0">
              <a:spcBef>
                <a:spcPts val="1200"/>
              </a:spcBef>
              <a:spcAft>
                <a:spcPts val="0"/>
              </a:spcAft>
              <a:buNone/>
            </a:pPr>
            <a:r>
              <a:rPr lang="en-US" sz="2400" b="1"/>
              <a:t>jQuery DOM Manipulation</a:t>
            </a:r>
            <a:endParaRPr sz="2400" b="1"/>
          </a:p>
          <a:p>
            <a:pPr marL="457200" lvl="0" indent="-381000" algn="l" rtl="0">
              <a:spcBef>
                <a:spcPts val="1200"/>
              </a:spcBef>
              <a:spcAft>
                <a:spcPts val="0"/>
              </a:spcAft>
              <a:buSzPts val="2400"/>
              <a:buChar char="➢"/>
            </a:pPr>
            <a:r>
              <a:rPr lang="en-US" sz="2400"/>
              <a:t>jQuery provides methods such as attr(), html(), text() and val() which act as getters and setters to manipulate the content from HTML documents.</a:t>
            </a:r>
            <a:endParaRPr sz="2400"/>
          </a:p>
          <a:p>
            <a:pPr marL="0" lvl="0" indent="0" algn="l" rtl="0">
              <a:spcBef>
                <a:spcPts val="1200"/>
              </a:spcBef>
              <a:spcAft>
                <a:spcPts val="0"/>
              </a:spcAft>
              <a:buNone/>
            </a:pPr>
            <a:r>
              <a:rPr lang="en-US" sz="2400">
                <a:highlight>
                  <a:srgbClr val="CFE2F3"/>
                </a:highlight>
              </a:rPr>
              <a:t>Document Object Model (DOM) - is a W3C (World Wide Web Consortium) standard that allows us to create, change, or remove elements from the HTML or XML documents.</a:t>
            </a:r>
            <a:endParaRPr sz="2400">
              <a:highlight>
                <a:srgbClr val="CFE2F3"/>
              </a:highlight>
            </a:endParaRPr>
          </a:p>
        </p:txBody>
      </p:sp>
      <p:sp>
        <p:nvSpPr>
          <p:cNvPr id="524" name="Google Shape;524;g136d52a686c_0_39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136d52a686c_0_41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31" name="Google Shape;531;g136d52a686c_0_413"/>
          <p:cNvSpPr txBox="1">
            <a:spLocks noGrp="1"/>
          </p:cNvSpPr>
          <p:nvPr>
            <p:ph type="body" idx="1"/>
          </p:nvPr>
        </p:nvSpPr>
        <p:spPr>
          <a:xfrm>
            <a:off x="1097275" y="1845725"/>
            <a:ext cx="10058400" cy="4510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Here are some basic operations which you can perform on DOM elements with the help of jQuery standard library methods −</a:t>
            </a:r>
            <a:endParaRPr sz="2500"/>
          </a:p>
          <a:p>
            <a:pPr marL="457200" lvl="0" indent="-387350" algn="l" rtl="0">
              <a:lnSpc>
                <a:spcPct val="115000"/>
              </a:lnSpc>
              <a:spcBef>
                <a:spcPts val="1200"/>
              </a:spcBef>
              <a:spcAft>
                <a:spcPts val="0"/>
              </a:spcAft>
              <a:buSzPts val="2500"/>
              <a:buChar char="➢"/>
            </a:pPr>
            <a:r>
              <a:rPr lang="en-US" sz="2500"/>
              <a:t>Extract the content of an element</a:t>
            </a:r>
            <a:endParaRPr sz="2500"/>
          </a:p>
          <a:p>
            <a:pPr marL="457200" lvl="0" indent="-387350" algn="l" rtl="0">
              <a:lnSpc>
                <a:spcPct val="115000"/>
              </a:lnSpc>
              <a:spcBef>
                <a:spcPts val="0"/>
              </a:spcBef>
              <a:spcAft>
                <a:spcPts val="0"/>
              </a:spcAft>
              <a:buSzPts val="2500"/>
              <a:buChar char="➢"/>
            </a:pPr>
            <a:r>
              <a:rPr lang="en-US" sz="2500"/>
              <a:t>Change the content of an element</a:t>
            </a:r>
            <a:endParaRPr sz="2500"/>
          </a:p>
          <a:p>
            <a:pPr marL="457200" lvl="0" indent="-387350" algn="l" rtl="0">
              <a:lnSpc>
                <a:spcPct val="115000"/>
              </a:lnSpc>
              <a:spcBef>
                <a:spcPts val="0"/>
              </a:spcBef>
              <a:spcAft>
                <a:spcPts val="0"/>
              </a:spcAft>
              <a:buSzPts val="2500"/>
              <a:buChar char="➢"/>
            </a:pPr>
            <a:r>
              <a:rPr lang="en-US" sz="2500"/>
              <a:t>Adding a child element under an existing element</a:t>
            </a:r>
            <a:endParaRPr sz="2500"/>
          </a:p>
          <a:p>
            <a:pPr marL="457200" lvl="0" indent="-387350" algn="l" rtl="0">
              <a:lnSpc>
                <a:spcPct val="115000"/>
              </a:lnSpc>
              <a:spcBef>
                <a:spcPts val="0"/>
              </a:spcBef>
              <a:spcAft>
                <a:spcPts val="0"/>
              </a:spcAft>
              <a:buSzPts val="2500"/>
              <a:buChar char="➢"/>
            </a:pPr>
            <a:r>
              <a:rPr lang="en-US" sz="2500"/>
              <a:t>Adding a parent element above an existing element</a:t>
            </a:r>
            <a:endParaRPr sz="2500"/>
          </a:p>
          <a:p>
            <a:pPr marL="457200" lvl="0" indent="-387350" algn="l" rtl="0">
              <a:lnSpc>
                <a:spcPct val="115000"/>
              </a:lnSpc>
              <a:spcBef>
                <a:spcPts val="0"/>
              </a:spcBef>
              <a:spcAft>
                <a:spcPts val="0"/>
              </a:spcAft>
              <a:buSzPts val="2500"/>
              <a:buChar char="➢"/>
            </a:pPr>
            <a:r>
              <a:rPr lang="en-US" sz="2500"/>
              <a:t>Adding an element before or after an existing element</a:t>
            </a:r>
            <a:endParaRPr sz="2500"/>
          </a:p>
          <a:p>
            <a:pPr marL="457200" lvl="0" indent="-387350" algn="l" rtl="0">
              <a:lnSpc>
                <a:spcPct val="115000"/>
              </a:lnSpc>
              <a:spcBef>
                <a:spcPts val="0"/>
              </a:spcBef>
              <a:spcAft>
                <a:spcPts val="0"/>
              </a:spcAft>
              <a:buSzPts val="2500"/>
              <a:buChar char="➢"/>
            </a:pPr>
            <a:r>
              <a:rPr lang="en-US" sz="2500"/>
              <a:t>Replace an existing element with another element</a:t>
            </a:r>
            <a:endParaRPr sz="2500"/>
          </a:p>
          <a:p>
            <a:pPr marL="457200" lvl="0" indent="-387350" algn="l" rtl="0">
              <a:lnSpc>
                <a:spcPct val="115000"/>
              </a:lnSpc>
              <a:spcBef>
                <a:spcPts val="0"/>
              </a:spcBef>
              <a:spcAft>
                <a:spcPts val="0"/>
              </a:spcAft>
              <a:buSzPts val="2500"/>
              <a:buChar char="➢"/>
            </a:pPr>
            <a:r>
              <a:rPr lang="en-US" sz="2500"/>
              <a:t>Delete an existing element</a:t>
            </a:r>
            <a:endParaRPr sz="2500"/>
          </a:p>
          <a:p>
            <a:pPr marL="457200" lvl="0" indent="-387350" algn="l" rtl="0">
              <a:lnSpc>
                <a:spcPct val="115000"/>
              </a:lnSpc>
              <a:spcBef>
                <a:spcPts val="0"/>
              </a:spcBef>
              <a:spcAft>
                <a:spcPts val="0"/>
              </a:spcAft>
              <a:buSzPts val="2500"/>
              <a:buChar char="➢"/>
            </a:pPr>
            <a:r>
              <a:rPr lang="en-US" sz="2500"/>
              <a:t>Wrapping content with-in an element</a:t>
            </a:r>
            <a:endParaRPr sz="2500"/>
          </a:p>
        </p:txBody>
      </p:sp>
      <p:sp>
        <p:nvSpPr>
          <p:cNvPr id="532" name="Google Shape;532;g136d52a686c_0_4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136d52a686c_0_42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39" name="Google Shape;539;g136d52a686c_0_420"/>
          <p:cNvSpPr txBox="1">
            <a:spLocks noGrp="1"/>
          </p:cNvSpPr>
          <p:nvPr>
            <p:ph type="body" idx="1"/>
          </p:nvPr>
        </p:nvSpPr>
        <p:spPr>
          <a:xfrm>
            <a:off x="1097275" y="2032600"/>
            <a:ext cx="10058400" cy="2639100"/>
          </a:xfrm>
          <a:prstGeom prst="rect">
            <a:avLst/>
          </a:prstGeom>
        </p:spPr>
        <p:txBody>
          <a:bodyPr spcFirstLastPara="1" wrap="square" lIns="0" tIns="45700" rIns="0" bIns="45700" anchor="t" anchorCtr="0">
            <a:normAutofit/>
          </a:bodyPr>
          <a:lstStyle/>
          <a:p>
            <a:pPr marL="457200" lvl="0" indent="-387350" algn="l" rtl="0">
              <a:lnSpc>
                <a:spcPct val="115000"/>
              </a:lnSpc>
              <a:spcBef>
                <a:spcPts val="1200"/>
              </a:spcBef>
              <a:spcAft>
                <a:spcPts val="0"/>
              </a:spcAft>
              <a:buSzPts val="2500"/>
              <a:buChar char="➢"/>
            </a:pPr>
            <a:r>
              <a:rPr lang="en-US" sz="2500"/>
              <a:t>jQuery provides various methods to add, edit or delete DOM element(s) in the HTML page.</a:t>
            </a:r>
            <a:endParaRPr sz="2500"/>
          </a:p>
          <a:p>
            <a:pPr marL="457200" lvl="0" indent="-387350" algn="l" rtl="0">
              <a:lnSpc>
                <a:spcPct val="115000"/>
              </a:lnSpc>
              <a:spcBef>
                <a:spcPts val="0"/>
              </a:spcBef>
              <a:spcAft>
                <a:spcPts val="0"/>
              </a:spcAft>
              <a:buSzPts val="2500"/>
              <a:buChar char="➢"/>
            </a:pPr>
            <a:r>
              <a:rPr lang="en-US" sz="2500"/>
              <a:t>The following table lists some important methods to add/remove new DOM elements.</a:t>
            </a:r>
            <a:endParaRPr sz="2500"/>
          </a:p>
        </p:txBody>
      </p:sp>
      <p:sp>
        <p:nvSpPr>
          <p:cNvPr id="540" name="Google Shape;540;g136d52a686c_0_4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136d52a686c_0_42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47" name="Google Shape;547;g136d52a686c_0_4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aphicFrame>
        <p:nvGraphicFramePr>
          <p:cNvPr id="548" name="Google Shape;548;g136d52a686c_0_427"/>
          <p:cNvGraphicFramePr/>
          <p:nvPr/>
        </p:nvGraphicFramePr>
        <p:xfrm>
          <a:off x="356338" y="1906550"/>
          <a:ext cx="11512225" cy="4222533"/>
        </p:xfrm>
        <a:graphic>
          <a:graphicData uri="http://schemas.openxmlformats.org/drawingml/2006/table">
            <a:tbl>
              <a:tblPr>
                <a:solidFill>
                  <a:srgbClr val="FFFFFF"/>
                </a:solidFill>
                <a:tableStyleId>{A3ACB526-EC6F-432D-A6E2-34D3BB977ED5}</a:tableStyleId>
              </a:tblPr>
              <a:tblGrid>
                <a:gridCol w="1508800">
                  <a:extLst>
                    <a:ext uri="{9D8B030D-6E8A-4147-A177-3AD203B41FA5}">
                      <a16:colId xmlns:a16="http://schemas.microsoft.com/office/drawing/2014/main" val="20000"/>
                    </a:ext>
                  </a:extLst>
                </a:gridCol>
                <a:gridCol w="10003425">
                  <a:extLst>
                    <a:ext uri="{9D8B030D-6E8A-4147-A177-3AD203B41FA5}">
                      <a16:colId xmlns:a16="http://schemas.microsoft.com/office/drawing/2014/main" val="20001"/>
                    </a:ext>
                  </a:extLst>
                </a:gridCol>
              </a:tblGrid>
              <a:tr h="541775">
                <a:tc>
                  <a:txBody>
                    <a:bodyPr/>
                    <a:lstStyle/>
                    <a:p>
                      <a:pPr marL="0" lvl="0" indent="0" algn="ctr" rtl="0">
                        <a:lnSpc>
                          <a:spcPct val="115000"/>
                        </a:lnSpc>
                        <a:spcBef>
                          <a:spcPts val="0"/>
                        </a:spcBef>
                        <a:spcAft>
                          <a:spcPts val="0"/>
                        </a:spcAft>
                        <a:buNone/>
                      </a:pPr>
                      <a:r>
                        <a:rPr lang="en-US" sz="1800">
                          <a:solidFill>
                            <a:srgbClr val="FFFFFF"/>
                          </a:solidFill>
                          <a:highlight>
                            <a:srgbClr val="6D9EEB"/>
                          </a:highlight>
                          <a:latin typeface="Verdana"/>
                          <a:ea typeface="Verdana"/>
                          <a:cs typeface="Verdana"/>
                          <a:sym typeface="Verdana"/>
                        </a:rPr>
                        <a:t>Method</a:t>
                      </a:r>
                      <a:endParaRPr sz="1800">
                        <a:solidFill>
                          <a:srgbClr val="FFFFFF"/>
                        </a:solidFill>
                        <a:highlight>
                          <a:srgbClr val="6D9EEB"/>
                        </a:highlight>
                        <a:latin typeface="Verdana"/>
                        <a:ea typeface="Verdana"/>
                        <a:cs typeface="Verdana"/>
                        <a:sym typeface="Verdana"/>
                      </a:endParaRPr>
                    </a:p>
                  </a:txBody>
                  <a:tcPr marL="91425" marR="91425" marT="91425" marB="91425" anchor="b">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19050" cap="flat" cmpd="sng">
                      <a:solidFill>
                        <a:srgbClr val="DEE2E6"/>
                      </a:solidFill>
                      <a:prstDash val="solid"/>
                      <a:round/>
                      <a:headEnd type="none" w="sm" len="sm"/>
                      <a:tailEnd type="none" w="sm" len="sm"/>
                    </a:lnB>
                    <a:solidFill>
                      <a:srgbClr val="63A9E0"/>
                    </a:solidFill>
                  </a:tcPr>
                </a:tc>
                <a:tc>
                  <a:txBody>
                    <a:bodyPr/>
                    <a:lstStyle/>
                    <a:p>
                      <a:pPr marL="0" lvl="0" indent="0" algn="ctr" rtl="0">
                        <a:lnSpc>
                          <a:spcPct val="115000"/>
                        </a:lnSpc>
                        <a:spcBef>
                          <a:spcPts val="0"/>
                        </a:spcBef>
                        <a:spcAft>
                          <a:spcPts val="0"/>
                        </a:spcAft>
                        <a:buNone/>
                      </a:pPr>
                      <a:r>
                        <a:rPr lang="en-US" sz="1800">
                          <a:solidFill>
                            <a:srgbClr val="FFFFFF"/>
                          </a:solidFill>
                          <a:highlight>
                            <a:srgbClr val="6D9EEB"/>
                          </a:highlight>
                          <a:latin typeface="Verdana"/>
                          <a:ea typeface="Verdana"/>
                          <a:cs typeface="Verdana"/>
                          <a:sym typeface="Verdana"/>
                        </a:rPr>
                        <a:t>Description</a:t>
                      </a:r>
                      <a:endParaRPr sz="1800">
                        <a:solidFill>
                          <a:srgbClr val="FFFFFF"/>
                        </a:solidFill>
                        <a:highlight>
                          <a:srgbClr val="6D9EEB"/>
                        </a:highlight>
                        <a:latin typeface="Verdana"/>
                        <a:ea typeface="Verdana"/>
                        <a:cs typeface="Verdana"/>
                        <a:sym typeface="Verdana"/>
                      </a:endParaRPr>
                    </a:p>
                  </a:txBody>
                  <a:tcPr marL="91425" marR="91425" marT="91425" marB="91425" anchor="b">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19050" cap="flat" cmpd="sng">
                      <a:solidFill>
                        <a:srgbClr val="DEE2E6"/>
                      </a:solidFill>
                      <a:prstDash val="solid"/>
                      <a:round/>
                      <a:headEnd type="none" w="sm" len="sm"/>
                      <a:tailEnd type="none" w="sm" len="sm"/>
                    </a:lnB>
                    <a:solidFill>
                      <a:srgbClr val="63A9E0"/>
                    </a:solidFill>
                  </a:tcPr>
                </a:tc>
                <a:extLst>
                  <a:ext uri="{0D108BD9-81ED-4DB2-BD59-A6C34878D82A}">
                    <a16:rowId xmlns:a16="http://schemas.microsoft.com/office/drawing/2014/main" val="10000"/>
                  </a:ext>
                </a:extLst>
              </a:tr>
              <a:tr h="351125">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append()</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19050" cap="flat" cmpd="sng">
                      <a:solidFill>
                        <a:srgbClr val="DEE2E6"/>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Inserts content to the end of element(s) which is specified by a selector.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19050" cap="flat" cmpd="sng">
                      <a:solidFill>
                        <a:srgbClr val="DEE2E6"/>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567475">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before()</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Inserts content (new or existing DOM elements) before an element(s) which is specified by a selector.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604850">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after()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Inserts content (new or existing DOM elements) after an element(s) which is specified by a selector.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425875">
                <a:tc>
                  <a:txBody>
                    <a:bodyPr/>
                    <a:lstStyle/>
                    <a:p>
                      <a:pPr marL="0" lvl="0" indent="0" algn="just" rtl="0">
                        <a:lnSpc>
                          <a:spcPct val="115000"/>
                        </a:lnSpc>
                        <a:spcBef>
                          <a:spcPts val="0"/>
                        </a:spcBef>
                        <a:spcAft>
                          <a:spcPts val="0"/>
                        </a:spcAft>
                        <a:buNone/>
                      </a:pPr>
                      <a:r>
                        <a:rPr lang="en-US" sz="1650" dirty="0">
                          <a:solidFill>
                            <a:srgbClr val="414141"/>
                          </a:solidFill>
                          <a:highlight>
                            <a:srgbClr val="FFFFFF"/>
                          </a:highlight>
                          <a:latin typeface="Verdana"/>
                          <a:ea typeface="Verdana"/>
                          <a:cs typeface="Verdana"/>
                          <a:sym typeface="Verdana"/>
                        </a:rPr>
                        <a:t>prepend()</a:t>
                      </a:r>
                      <a:endParaRPr sz="1650" dirty="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Insert content at the beginning of an element(s) specified by a selector.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r h="369825">
                <a:tc>
                  <a:txBody>
                    <a:bodyPr/>
                    <a:lstStyle/>
                    <a:p>
                      <a:pPr marL="0" lvl="0" indent="0" algn="just" rtl="0">
                        <a:lnSpc>
                          <a:spcPct val="115000"/>
                        </a:lnSpc>
                        <a:spcBef>
                          <a:spcPts val="0"/>
                        </a:spcBef>
                        <a:spcAft>
                          <a:spcPts val="0"/>
                        </a:spcAft>
                        <a:buNone/>
                      </a:pPr>
                      <a:r>
                        <a:rPr lang="en-US" sz="1650" dirty="0">
                          <a:solidFill>
                            <a:srgbClr val="414141"/>
                          </a:solidFill>
                          <a:highlight>
                            <a:srgbClr val="FFFFFF"/>
                          </a:highlight>
                          <a:latin typeface="Verdana"/>
                          <a:ea typeface="Verdana"/>
                          <a:cs typeface="Verdana"/>
                          <a:sym typeface="Verdana"/>
                        </a:rPr>
                        <a:t>remove()</a:t>
                      </a:r>
                      <a:endParaRPr sz="1650" dirty="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Removes element(s) from DOM which is specified by selector.</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5"/>
                  </a:ext>
                </a:extLst>
              </a:tr>
              <a:tr h="407200">
                <a:tc>
                  <a:txBody>
                    <a:bodyPr/>
                    <a:lstStyle/>
                    <a:p>
                      <a:pPr marL="0" lvl="0" indent="0" algn="just" rtl="0">
                        <a:lnSpc>
                          <a:spcPct val="115000"/>
                        </a:lnSpc>
                        <a:spcBef>
                          <a:spcPts val="0"/>
                        </a:spcBef>
                        <a:spcAft>
                          <a:spcPts val="0"/>
                        </a:spcAft>
                        <a:buNone/>
                      </a:pPr>
                      <a:r>
                        <a:rPr lang="en-US" sz="1650" dirty="0" err="1">
                          <a:solidFill>
                            <a:srgbClr val="414141"/>
                          </a:solidFill>
                          <a:highlight>
                            <a:srgbClr val="FFFFFF"/>
                          </a:highlight>
                          <a:latin typeface="Verdana"/>
                          <a:ea typeface="Verdana"/>
                          <a:cs typeface="Verdana"/>
                          <a:sym typeface="Verdana"/>
                        </a:rPr>
                        <a:t>replaceAll</a:t>
                      </a:r>
                      <a:r>
                        <a:rPr lang="en-US" sz="1650" dirty="0">
                          <a:solidFill>
                            <a:srgbClr val="414141"/>
                          </a:solidFill>
                          <a:highlight>
                            <a:srgbClr val="FFFFFF"/>
                          </a:highlight>
                          <a:latin typeface="Verdana"/>
                          <a:ea typeface="Verdana"/>
                          <a:cs typeface="Verdana"/>
                          <a:sym typeface="Verdana"/>
                        </a:rPr>
                        <a:t>()</a:t>
                      </a:r>
                      <a:endParaRPr sz="1650" dirty="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a:solidFill>
                            <a:srgbClr val="414141"/>
                          </a:solidFill>
                          <a:highlight>
                            <a:srgbClr val="FFFFFF"/>
                          </a:highlight>
                          <a:latin typeface="Verdana"/>
                          <a:ea typeface="Verdana"/>
                          <a:cs typeface="Verdana"/>
                          <a:sym typeface="Verdana"/>
                        </a:rPr>
                        <a:t>Replace target element(s) with specified element.</a:t>
                      </a:r>
                      <a:endParaRPr sz="165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6"/>
                  </a:ext>
                </a:extLst>
              </a:tr>
              <a:tr h="388500">
                <a:tc>
                  <a:txBody>
                    <a:bodyPr/>
                    <a:lstStyle/>
                    <a:p>
                      <a:pPr marL="0" lvl="0" indent="0" algn="just" rtl="0">
                        <a:lnSpc>
                          <a:spcPct val="115000"/>
                        </a:lnSpc>
                        <a:spcBef>
                          <a:spcPts val="0"/>
                        </a:spcBef>
                        <a:spcAft>
                          <a:spcPts val="0"/>
                        </a:spcAft>
                        <a:buNone/>
                      </a:pPr>
                      <a:r>
                        <a:rPr lang="en-US" sz="1650" dirty="0">
                          <a:solidFill>
                            <a:srgbClr val="414141"/>
                          </a:solidFill>
                          <a:highlight>
                            <a:srgbClr val="FFFFFF"/>
                          </a:highlight>
                          <a:latin typeface="Verdana"/>
                          <a:ea typeface="Verdana"/>
                          <a:cs typeface="Verdana"/>
                          <a:sym typeface="Verdana"/>
                        </a:rPr>
                        <a:t>wrap()</a:t>
                      </a:r>
                      <a:endParaRPr sz="1650" dirty="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650" dirty="0">
                          <a:solidFill>
                            <a:srgbClr val="414141"/>
                          </a:solidFill>
                          <a:highlight>
                            <a:srgbClr val="FFFFFF"/>
                          </a:highlight>
                          <a:latin typeface="Verdana"/>
                          <a:ea typeface="Verdana"/>
                          <a:cs typeface="Verdana"/>
                          <a:sym typeface="Verdana"/>
                        </a:rPr>
                        <a:t>Wrap an HTML structure around each element which is specified by selector.</a:t>
                      </a:r>
                      <a:endParaRPr sz="1650" dirty="0">
                        <a:solidFill>
                          <a:srgbClr val="414141"/>
                        </a:solidFill>
                        <a:highlight>
                          <a:srgbClr val="FFFFFF"/>
                        </a:highlight>
                        <a:latin typeface="Verdana"/>
                        <a:ea typeface="Verdana"/>
                        <a:cs typeface="Verdana"/>
                        <a:sym typeface="Verdana"/>
                      </a:endParaRPr>
                    </a:p>
                  </a:txBody>
                  <a:tcPr marL="91425" marR="91425" marT="91425" marB="91425">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36d52a686c_0_44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 DOM Manipulation</a:t>
            </a:r>
            <a:endParaRPr/>
          </a:p>
        </p:txBody>
      </p:sp>
      <p:sp>
        <p:nvSpPr>
          <p:cNvPr id="555" name="Google Shape;555;g136d52a686c_0_443"/>
          <p:cNvSpPr txBox="1">
            <a:spLocks noGrp="1"/>
          </p:cNvSpPr>
          <p:nvPr>
            <p:ph type="body" idx="1"/>
          </p:nvPr>
        </p:nvSpPr>
        <p:spPr>
          <a:xfrm>
            <a:off x="822225" y="1845725"/>
            <a:ext cx="10969200" cy="508800"/>
          </a:xfrm>
          <a:prstGeom prst="rect">
            <a:avLst/>
          </a:prstGeom>
        </p:spPr>
        <p:txBody>
          <a:bodyPr spcFirstLastPara="1" wrap="square" lIns="0" tIns="45700" rIns="0" bIns="45700" anchor="t" anchorCtr="0">
            <a:noAutofit/>
          </a:bodyPr>
          <a:lstStyle/>
          <a:p>
            <a:pPr marL="0" lvl="0" indent="0" algn="l" rtl="0">
              <a:lnSpc>
                <a:spcPct val="115000"/>
              </a:lnSpc>
              <a:spcBef>
                <a:spcPts val="1200"/>
              </a:spcBef>
              <a:spcAft>
                <a:spcPts val="0"/>
              </a:spcAft>
              <a:buNone/>
            </a:pPr>
            <a:r>
              <a:rPr lang="en-US" sz="2237"/>
              <a:t>The following figure shows how the DOM manipulation methods add new elements.</a:t>
            </a:r>
            <a:endParaRPr sz="2237"/>
          </a:p>
        </p:txBody>
      </p:sp>
      <p:sp>
        <p:nvSpPr>
          <p:cNvPr id="556" name="Google Shape;556;g136d52a686c_0_4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557" name="Google Shape;557;g136d52a686c_0_443"/>
          <p:cNvPicPr preferRelativeResize="0"/>
          <p:nvPr/>
        </p:nvPicPr>
        <p:blipFill>
          <a:blip r:embed="rId3">
            <a:alphaModFix/>
          </a:blip>
          <a:stretch>
            <a:fillRect/>
          </a:stretch>
        </p:blipFill>
        <p:spPr>
          <a:xfrm>
            <a:off x="191000" y="2354525"/>
            <a:ext cx="11810012" cy="400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txBox="1">
            <a:spLocks noGrp="1"/>
          </p:cNvSpPr>
          <p:nvPr>
            <p:ph type="ctrTitle"/>
          </p:nvPr>
        </p:nvSpPr>
        <p:spPr>
          <a:xfrm>
            <a:off x="7535100" y="2970025"/>
            <a:ext cx="3255600" cy="1245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6000"/>
              <a:buFont typeface="Arial"/>
              <a:buNone/>
            </a:pPr>
            <a:r>
              <a:rPr lang="en-US"/>
              <a:t>: Basics</a:t>
            </a:r>
            <a:endParaRPr/>
          </a:p>
        </p:txBody>
      </p:sp>
      <p:sp>
        <p:nvSpPr>
          <p:cNvPr id="183" name="Google Shape;183;p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Web Engineering</a:t>
            </a:r>
            <a:r>
              <a:rPr lang="en-US">
                <a:solidFill>
                  <a:schemeClr val="lt2"/>
                </a:solidFill>
              </a:rPr>
              <a:t> </a:t>
            </a:r>
            <a:r>
              <a:rPr lang="en-US" b="1">
                <a:solidFill>
                  <a:schemeClr val="lt2"/>
                </a:solidFill>
              </a:rPr>
              <a:t>&gt;</a:t>
            </a:r>
            <a:r>
              <a:rPr lang="en-US">
                <a:solidFill>
                  <a:schemeClr val="lt2"/>
                </a:solidFill>
              </a:rPr>
              <a:t> </a:t>
            </a:r>
            <a:r>
              <a:rPr lang="en-US"/>
              <a:t>.Net</a:t>
            </a:r>
            <a:endParaRPr/>
          </a:p>
        </p:txBody>
      </p:sp>
      <p:sp>
        <p:nvSpPr>
          <p:cNvPr id="184" name="Google Shape;18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pic>
        <p:nvPicPr>
          <p:cNvPr id="185" name="Google Shape;185;p4"/>
          <p:cNvPicPr preferRelativeResize="0"/>
          <p:nvPr/>
        </p:nvPicPr>
        <p:blipFill rotWithShape="1">
          <a:blip r:embed="rId3">
            <a:alphaModFix/>
          </a:blip>
          <a:srcRect t="24242" r="3938" b="22135"/>
          <a:stretch/>
        </p:blipFill>
        <p:spPr>
          <a:xfrm>
            <a:off x="1314775" y="2441000"/>
            <a:ext cx="5820817" cy="1774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36d52a686c_0_45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after() Method</a:t>
            </a:r>
            <a:endParaRPr/>
          </a:p>
        </p:txBody>
      </p:sp>
      <p:sp>
        <p:nvSpPr>
          <p:cNvPr id="564" name="Google Shape;564;g136d52a686c_0_452"/>
          <p:cNvSpPr txBox="1">
            <a:spLocks noGrp="1"/>
          </p:cNvSpPr>
          <p:nvPr>
            <p:ph type="body" idx="1"/>
          </p:nvPr>
        </p:nvSpPr>
        <p:spPr>
          <a:xfrm>
            <a:off x="1097275" y="1845731"/>
            <a:ext cx="10058400" cy="1450800"/>
          </a:xfrm>
          <a:prstGeom prst="rect">
            <a:avLst/>
          </a:prstGeom>
        </p:spPr>
        <p:txBody>
          <a:bodyPr spcFirstLastPara="1" wrap="square" lIns="0" tIns="45700" rIns="0" bIns="45700" anchor="t" anchorCtr="0">
            <a:normAutofit/>
          </a:bodyPr>
          <a:lstStyle/>
          <a:p>
            <a:pPr marL="0" lvl="0" indent="0" algn="l" rtl="0">
              <a:lnSpc>
                <a:spcPct val="115000"/>
              </a:lnSpc>
              <a:spcBef>
                <a:spcPts val="1200"/>
              </a:spcBef>
              <a:spcAft>
                <a:spcPts val="0"/>
              </a:spcAft>
              <a:buNone/>
            </a:pPr>
            <a:r>
              <a:rPr lang="en-US" sz="2500"/>
              <a:t>The jQuery after() method inserts content (new or existing DOM elements) after target element(s) which is specified by a selector.</a:t>
            </a:r>
            <a:endParaRPr sz="2500"/>
          </a:p>
        </p:txBody>
      </p:sp>
      <p:sp>
        <p:nvSpPr>
          <p:cNvPr id="565" name="Google Shape;565;g136d52a686c_0_4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50</a:t>
            </a:fld>
            <a:endParaRPr/>
          </a:p>
        </p:txBody>
      </p:sp>
      <p:pic>
        <p:nvPicPr>
          <p:cNvPr id="566" name="Google Shape;566;g136d52a686c_0_452"/>
          <p:cNvPicPr preferRelativeResize="0"/>
          <p:nvPr/>
        </p:nvPicPr>
        <p:blipFill>
          <a:blip r:embed="rId3">
            <a:alphaModFix/>
          </a:blip>
          <a:stretch>
            <a:fillRect/>
          </a:stretch>
        </p:blipFill>
        <p:spPr>
          <a:xfrm>
            <a:off x="2226625" y="3296523"/>
            <a:ext cx="7339772" cy="1938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136d52a686c_0_46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after() Method</a:t>
            </a:r>
            <a:endParaRPr/>
          </a:p>
        </p:txBody>
      </p:sp>
      <p:sp>
        <p:nvSpPr>
          <p:cNvPr id="573" name="Google Shape;573;g136d52a686c_0_460"/>
          <p:cNvSpPr txBox="1">
            <a:spLocks noGrp="1"/>
          </p:cNvSpPr>
          <p:nvPr>
            <p:ph type="body" idx="1"/>
          </p:nvPr>
        </p:nvSpPr>
        <p:spPr>
          <a:xfrm>
            <a:off x="1097275" y="1845727"/>
            <a:ext cx="100584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c</a:t>
            </a:r>
            <a:r>
              <a:rPr lang="en-US" sz="2500" u="sng">
                <a:solidFill>
                  <a:schemeClr val="hlink"/>
                </a:solidFill>
                <a:hlinkClick r:id="rId3"/>
              </a:rPr>
              <a:t>heck the output here.</a:t>
            </a:r>
            <a:endParaRPr sz="2500"/>
          </a:p>
        </p:txBody>
      </p:sp>
      <p:sp>
        <p:nvSpPr>
          <p:cNvPr id="574" name="Google Shape;574;g136d52a686c_0_4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51</a:t>
            </a:fld>
            <a:endParaRPr/>
          </a:p>
        </p:txBody>
      </p:sp>
      <p:pic>
        <p:nvPicPr>
          <p:cNvPr id="575" name="Google Shape;575;g136d52a686c_0_460"/>
          <p:cNvPicPr preferRelativeResize="0"/>
          <p:nvPr/>
        </p:nvPicPr>
        <p:blipFill>
          <a:blip r:embed="rId4">
            <a:alphaModFix/>
          </a:blip>
          <a:stretch>
            <a:fillRect/>
          </a:stretch>
        </p:blipFill>
        <p:spPr>
          <a:xfrm>
            <a:off x="1371828" y="2518950"/>
            <a:ext cx="10058400" cy="325241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136d52a686c_0_46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before() Method</a:t>
            </a:r>
            <a:endParaRPr/>
          </a:p>
        </p:txBody>
      </p:sp>
      <p:sp>
        <p:nvSpPr>
          <p:cNvPr id="582" name="Google Shape;582;g136d52a686c_0_468"/>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before() method inserts content (new or existing DOM elements) before target element(s) which is specified by a selector.</a:t>
            </a:r>
            <a:endParaRPr sz="2500"/>
          </a:p>
        </p:txBody>
      </p:sp>
      <p:sp>
        <p:nvSpPr>
          <p:cNvPr id="583" name="Google Shape;583;g136d52a686c_0_46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52</a:t>
            </a:fld>
            <a:endParaRPr/>
          </a:p>
        </p:txBody>
      </p:sp>
      <p:pic>
        <p:nvPicPr>
          <p:cNvPr id="584" name="Google Shape;584;g136d52a686c_0_468"/>
          <p:cNvPicPr preferRelativeResize="0"/>
          <p:nvPr/>
        </p:nvPicPr>
        <p:blipFill>
          <a:blip r:embed="rId3">
            <a:alphaModFix/>
          </a:blip>
          <a:stretch>
            <a:fillRect/>
          </a:stretch>
        </p:blipFill>
        <p:spPr>
          <a:xfrm>
            <a:off x="2077125" y="3328000"/>
            <a:ext cx="7304050" cy="1960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136d52a686c_0_48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before() Method</a:t>
            </a:r>
            <a:endParaRPr/>
          </a:p>
        </p:txBody>
      </p:sp>
      <p:sp>
        <p:nvSpPr>
          <p:cNvPr id="591" name="Google Shape;591;g136d52a686c_0_484"/>
          <p:cNvSpPr txBox="1">
            <a:spLocks noGrp="1"/>
          </p:cNvSpPr>
          <p:nvPr>
            <p:ph type="body" idx="1"/>
          </p:nvPr>
        </p:nvSpPr>
        <p:spPr>
          <a:xfrm>
            <a:off x="1097275" y="1845727"/>
            <a:ext cx="100584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endParaRPr sz="2500"/>
          </a:p>
        </p:txBody>
      </p:sp>
      <p:sp>
        <p:nvSpPr>
          <p:cNvPr id="592" name="Google Shape;592;g136d52a686c_0_4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593" name="Google Shape;593;g136d52a686c_0_484"/>
          <p:cNvPicPr preferRelativeResize="0"/>
          <p:nvPr/>
        </p:nvPicPr>
        <p:blipFill>
          <a:blip r:embed="rId4">
            <a:alphaModFix/>
          </a:blip>
          <a:stretch>
            <a:fillRect/>
          </a:stretch>
        </p:blipFill>
        <p:spPr>
          <a:xfrm>
            <a:off x="1299700" y="2518950"/>
            <a:ext cx="9855976" cy="290441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36d52a686c_0_49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append() Method</a:t>
            </a:r>
            <a:endParaRPr/>
          </a:p>
        </p:txBody>
      </p:sp>
      <p:sp>
        <p:nvSpPr>
          <p:cNvPr id="600" name="Google Shape;600;g136d52a686c_0_493"/>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append() method inserts content to the end of target element(s) which is specified by a selector.</a:t>
            </a:r>
            <a:endParaRPr sz="2500"/>
          </a:p>
        </p:txBody>
      </p:sp>
      <p:sp>
        <p:nvSpPr>
          <p:cNvPr id="601" name="Google Shape;601;g136d52a686c_0_49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602" name="Google Shape;602;g136d52a686c_0_493"/>
          <p:cNvPicPr preferRelativeResize="0"/>
          <p:nvPr/>
        </p:nvPicPr>
        <p:blipFill>
          <a:blip r:embed="rId3">
            <a:alphaModFix/>
          </a:blip>
          <a:stretch>
            <a:fillRect/>
          </a:stretch>
        </p:blipFill>
        <p:spPr>
          <a:xfrm>
            <a:off x="2039750" y="3114048"/>
            <a:ext cx="7035025" cy="186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36d52a686c_0_50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append() Method</a:t>
            </a:r>
            <a:endParaRPr/>
          </a:p>
        </p:txBody>
      </p:sp>
      <p:sp>
        <p:nvSpPr>
          <p:cNvPr id="609" name="Google Shape;609;g136d52a686c_0_501"/>
          <p:cNvSpPr txBox="1">
            <a:spLocks noGrp="1"/>
          </p:cNvSpPr>
          <p:nvPr>
            <p:ph type="body" idx="1"/>
          </p:nvPr>
        </p:nvSpPr>
        <p:spPr>
          <a:xfrm>
            <a:off x="1097275" y="1845727"/>
            <a:ext cx="100584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endParaRPr sz="2500"/>
          </a:p>
        </p:txBody>
      </p:sp>
      <p:sp>
        <p:nvSpPr>
          <p:cNvPr id="610" name="Google Shape;610;g136d52a686c_0_50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611" name="Google Shape;611;g136d52a686c_0_501"/>
          <p:cNvPicPr preferRelativeResize="0"/>
          <p:nvPr/>
        </p:nvPicPr>
        <p:blipFill>
          <a:blip r:embed="rId4">
            <a:alphaModFix/>
          </a:blip>
          <a:stretch>
            <a:fillRect/>
          </a:stretch>
        </p:blipFill>
        <p:spPr>
          <a:xfrm>
            <a:off x="3086200" y="2668449"/>
            <a:ext cx="4855625" cy="1823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136d52a686c_0_51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prepend() Method</a:t>
            </a:r>
            <a:endParaRPr/>
          </a:p>
        </p:txBody>
      </p:sp>
      <p:sp>
        <p:nvSpPr>
          <p:cNvPr id="618" name="Google Shape;618;g136d52a686c_0_511"/>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prepend() method inserts content at the beginning of an element(s) specified by a selector.</a:t>
            </a:r>
            <a:endParaRPr sz="2500"/>
          </a:p>
        </p:txBody>
      </p:sp>
      <p:sp>
        <p:nvSpPr>
          <p:cNvPr id="619" name="Google Shape;619;g136d52a686c_0_5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620" name="Google Shape;620;g136d52a686c_0_511"/>
          <p:cNvPicPr preferRelativeResize="0"/>
          <p:nvPr/>
        </p:nvPicPr>
        <p:blipFill>
          <a:blip r:embed="rId3">
            <a:alphaModFix/>
          </a:blip>
          <a:stretch>
            <a:fillRect/>
          </a:stretch>
        </p:blipFill>
        <p:spPr>
          <a:xfrm>
            <a:off x="2114500" y="3023550"/>
            <a:ext cx="6779826" cy="1853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136d52a686c_0_51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prepend() Method</a:t>
            </a:r>
            <a:endParaRPr/>
          </a:p>
        </p:txBody>
      </p:sp>
      <p:sp>
        <p:nvSpPr>
          <p:cNvPr id="627" name="Google Shape;627;g136d52a686c_0_519"/>
          <p:cNvSpPr txBox="1">
            <a:spLocks noGrp="1"/>
          </p:cNvSpPr>
          <p:nvPr>
            <p:ph type="body" idx="1"/>
          </p:nvPr>
        </p:nvSpPr>
        <p:spPr>
          <a:xfrm>
            <a:off x="1097275" y="1845727"/>
            <a:ext cx="100584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r>
              <a:rPr lang="en-US" sz="2500"/>
              <a:t>.</a:t>
            </a:r>
            <a:endParaRPr sz="2500"/>
          </a:p>
        </p:txBody>
      </p:sp>
      <p:sp>
        <p:nvSpPr>
          <p:cNvPr id="628" name="Google Shape;628;g136d52a686c_0_5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629" name="Google Shape;629;g136d52a686c_0_519"/>
          <p:cNvPicPr preferRelativeResize="0"/>
          <p:nvPr/>
        </p:nvPicPr>
        <p:blipFill>
          <a:blip r:embed="rId4">
            <a:alphaModFix/>
          </a:blip>
          <a:stretch>
            <a:fillRect/>
          </a:stretch>
        </p:blipFill>
        <p:spPr>
          <a:xfrm>
            <a:off x="1628650" y="2518949"/>
            <a:ext cx="9207099" cy="2376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136d52a686c_0_52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remove() Method</a:t>
            </a:r>
            <a:endParaRPr/>
          </a:p>
        </p:txBody>
      </p:sp>
      <p:sp>
        <p:nvSpPr>
          <p:cNvPr id="636" name="Google Shape;636;g136d52a686c_0_529"/>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remove() method removes element(s) as specified by a selector.</a:t>
            </a:r>
            <a:endParaRPr sz="2500"/>
          </a:p>
        </p:txBody>
      </p:sp>
      <p:sp>
        <p:nvSpPr>
          <p:cNvPr id="637" name="Google Shape;637;g136d52a686c_0_5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638" name="Google Shape;638;g136d52a686c_0_529"/>
          <p:cNvPicPr preferRelativeResize="0"/>
          <p:nvPr/>
        </p:nvPicPr>
        <p:blipFill>
          <a:blip r:embed="rId3">
            <a:alphaModFix/>
          </a:blip>
          <a:stretch>
            <a:fillRect/>
          </a:stretch>
        </p:blipFill>
        <p:spPr>
          <a:xfrm>
            <a:off x="2600350" y="2915225"/>
            <a:ext cx="5843475" cy="1887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136d52a686c_0_53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remove() Method</a:t>
            </a:r>
            <a:endParaRPr/>
          </a:p>
        </p:txBody>
      </p:sp>
      <p:sp>
        <p:nvSpPr>
          <p:cNvPr id="645" name="Google Shape;645;g136d52a686c_0_537"/>
          <p:cNvSpPr txBox="1">
            <a:spLocks noGrp="1"/>
          </p:cNvSpPr>
          <p:nvPr>
            <p:ph type="body" idx="1"/>
          </p:nvPr>
        </p:nvSpPr>
        <p:spPr>
          <a:xfrm>
            <a:off x="1097275" y="1845727"/>
            <a:ext cx="100584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endParaRPr sz="2500"/>
          </a:p>
        </p:txBody>
      </p:sp>
      <p:sp>
        <p:nvSpPr>
          <p:cNvPr id="646" name="Google Shape;646;g136d52a686c_0_5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647" name="Google Shape;647;g136d52a686c_0_537"/>
          <p:cNvPicPr preferRelativeResize="0"/>
          <p:nvPr/>
        </p:nvPicPr>
        <p:blipFill>
          <a:blip r:embed="rId4">
            <a:alphaModFix/>
          </a:blip>
          <a:stretch>
            <a:fillRect/>
          </a:stretch>
        </p:blipFill>
        <p:spPr>
          <a:xfrm>
            <a:off x="2749850" y="2687124"/>
            <a:ext cx="5547025" cy="222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36d52a686c_0_84"/>
          <p:cNvSpPr txBox="1">
            <a:spLocks noGrp="1"/>
          </p:cNvSpPr>
          <p:nvPr>
            <p:ph type="ctrTitle"/>
          </p:nvPr>
        </p:nvSpPr>
        <p:spPr>
          <a:xfrm>
            <a:off x="4258750" y="2911350"/>
            <a:ext cx="5658300" cy="1269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 Install JQuery</a:t>
            </a:r>
            <a:endParaRPr/>
          </a:p>
        </p:txBody>
      </p:sp>
      <p:sp>
        <p:nvSpPr>
          <p:cNvPr id="192" name="Google Shape;192;g136d52a686c_0_84"/>
          <p:cNvSpPr txBox="1">
            <a:spLocks noGrp="1"/>
          </p:cNvSpPr>
          <p:nvPr>
            <p:ph type="subTitle" idx="1"/>
          </p:nvPr>
        </p:nvSpPr>
        <p:spPr>
          <a:xfrm>
            <a:off x="1100051" y="4455620"/>
            <a:ext cx="10058400" cy="11430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US"/>
              <a:t>JQuery will be installed in all the computers before starting its introduction.</a:t>
            </a:r>
            <a:endParaRPr/>
          </a:p>
        </p:txBody>
      </p:sp>
      <p:sp>
        <p:nvSpPr>
          <p:cNvPr id="193" name="Google Shape;193;g136d52a686c_0_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endParaRPr/>
          </a:p>
        </p:txBody>
      </p:sp>
      <p:pic>
        <p:nvPicPr>
          <p:cNvPr id="194" name="Google Shape;194;g136d52a686c_0_84"/>
          <p:cNvPicPr preferRelativeResize="0"/>
          <p:nvPr/>
        </p:nvPicPr>
        <p:blipFill>
          <a:blip r:embed="rId3">
            <a:alphaModFix/>
          </a:blip>
          <a:stretch>
            <a:fillRect/>
          </a:stretch>
        </p:blipFill>
        <p:spPr>
          <a:xfrm>
            <a:off x="2739195" y="2911345"/>
            <a:ext cx="1269300" cy="1269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136d52a686c_0_54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replaceAll() Method</a:t>
            </a:r>
            <a:endParaRPr/>
          </a:p>
        </p:txBody>
      </p:sp>
      <p:sp>
        <p:nvSpPr>
          <p:cNvPr id="654" name="Google Shape;654;g136d52a686c_0_547"/>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replaceAll() method replaces all target elements with specified element(s).</a:t>
            </a:r>
            <a:endParaRPr sz="2500"/>
          </a:p>
        </p:txBody>
      </p:sp>
      <p:sp>
        <p:nvSpPr>
          <p:cNvPr id="655" name="Google Shape;655;g136d52a686c_0_5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656" name="Google Shape;656;g136d52a686c_0_547"/>
          <p:cNvPicPr preferRelativeResize="0"/>
          <p:nvPr/>
        </p:nvPicPr>
        <p:blipFill>
          <a:blip r:embed="rId3">
            <a:alphaModFix/>
          </a:blip>
          <a:stretch>
            <a:fillRect/>
          </a:stretch>
        </p:blipFill>
        <p:spPr>
          <a:xfrm>
            <a:off x="1778100" y="3188798"/>
            <a:ext cx="8004400" cy="171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36d52a686c_0_555"/>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replaceAll() Method</a:t>
            </a:r>
            <a:endParaRPr/>
          </a:p>
        </p:txBody>
      </p:sp>
      <p:sp>
        <p:nvSpPr>
          <p:cNvPr id="663" name="Google Shape;663;g136d52a686c_0_555"/>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endParaRPr sz="2500"/>
          </a:p>
        </p:txBody>
      </p:sp>
      <p:sp>
        <p:nvSpPr>
          <p:cNvPr id="664" name="Google Shape;664;g136d52a686c_0_55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665" name="Google Shape;665;g136d52a686c_0_555"/>
          <p:cNvPicPr preferRelativeResize="0"/>
          <p:nvPr/>
        </p:nvPicPr>
        <p:blipFill>
          <a:blip r:embed="rId4">
            <a:alphaModFix/>
          </a:blip>
          <a:stretch>
            <a:fillRect/>
          </a:stretch>
        </p:blipFill>
        <p:spPr>
          <a:xfrm>
            <a:off x="2749850" y="2656449"/>
            <a:ext cx="6518725" cy="2585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jQuery wrap() Method</a:t>
            </a:r>
            <a:endParaRPr/>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lnSpcReduction="10000"/>
          </a:bodyPr>
          <a:lstStyle/>
          <a:p>
            <a:pPr marL="0" lvl="0" indent="0" algn="l" rtl="0">
              <a:lnSpc>
                <a:spcPct val="115000"/>
              </a:lnSpc>
              <a:spcBef>
                <a:spcPts val="1200"/>
              </a:spcBef>
              <a:spcAft>
                <a:spcPts val="0"/>
              </a:spcAft>
              <a:buNone/>
            </a:pPr>
            <a:r>
              <a:rPr lang="en-US" sz="2500"/>
              <a:t>The jQuery wrap() method wrap each target element with specified content element.</a:t>
            </a:r>
            <a:endParaRPr sz="250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674" name="Google Shape;674;g136d52a686c_0_565"/>
          <p:cNvPicPr preferRelativeResize="0"/>
          <p:nvPr/>
        </p:nvPicPr>
        <p:blipFill>
          <a:blip r:embed="rId3">
            <a:alphaModFix/>
          </a:blip>
          <a:stretch>
            <a:fillRect/>
          </a:stretch>
        </p:blipFill>
        <p:spPr>
          <a:xfrm>
            <a:off x="2151875" y="3142072"/>
            <a:ext cx="7690776" cy="1809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36d52a686c_0_573"/>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 JQuery wrap() Method</a:t>
            </a:r>
            <a:endParaRPr/>
          </a:p>
        </p:txBody>
      </p:sp>
      <p:sp>
        <p:nvSpPr>
          <p:cNvPr id="681" name="Google Shape;681;g136d52a686c_0_573"/>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a:t>Try the code and </a:t>
            </a:r>
            <a:r>
              <a:rPr lang="en-US" sz="2500" u="sng">
                <a:solidFill>
                  <a:schemeClr val="hlink"/>
                </a:solidFill>
                <a:hlinkClick r:id="rId3"/>
              </a:rPr>
              <a:t>check the output here.</a:t>
            </a:r>
            <a:endParaRPr sz="2500"/>
          </a:p>
        </p:txBody>
      </p:sp>
      <p:sp>
        <p:nvSpPr>
          <p:cNvPr id="682" name="Google Shape;682;g136d52a686c_0_5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683" name="Google Shape;683;g136d52a686c_0_573"/>
          <p:cNvPicPr preferRelativeResize="0"/>
          <p:nvPr/>
        </p:nvPicPr>
        <p:blipFill>
          <a:blip r:embed="rId4">
            <a:alphaModFix/>
          </a:blip>
          <a:stretch>
            <a:fillRect/>
          </a:stretch>
        </p:blipFill>
        <p:spPr>
          <a:xfrm>
            <a:off x="2936725" y="2797025"/>
            <a:ext cx="5191975" cy="2692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jQuery first() Method</a:t>
            </a:r>
            <a:endParaRPr dirty="0"/>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a:bodyPr>
          <a:lstStyle/>
          <a:p>
            <a:pPr marL="0" lvl="0" indent="0">
              <a:lnSpc>
                <a:spcPct val="115000"/>
              </a:lnSpc>
              <a:buNone/>
            </a:pPr>
            <a:r>
              <a:rPr lang="en-US" dirty="0"/>
              <a:t>Returns the first element of the selected elements</a:t>
            </a:r>
            <a:endParaRPr sz="2500" dirty="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3" name="Picture 2">
            <a:extLst>
              <a:ext uri="{FF2B5EF4-FFF2-40B4-BE49-F238E27FC236}">
                <a16:creationId xmlns:a16="http://schemas.microsoft.com/office/drawing/2014/main" id="{AB362816-89B6-41B9-8CFF-09C4343ABEFA}"/>
              </a:ext>
            </a:extLst>
          </p:cNvPr>
          <p:cNvPicPr>
            <a:picLocks noChangeAspect="1"/>
          </p:cNvPicPr>
          <p:nvPr/>
        </p:nvPicPr>
        <p:blipFill>
          <a:blip r:embed="rId3"/>
          <a:stretch>
            <a:fillRect/>
          </a:stretch>
        </p:blipFill>
        <p:spPr>
          <a:xfrm>
            <a:off x="2551982" y="3178263"/>
            <a:ext cx="6963747" cy="1457528"/>
          </a:xfrm>
          <a:prstGeom prst="rect">
            <a:avLst/>
          </a:prstGeom>
        </p:spPr>
      </p:pic>
    </p:spTree>
    <p:extLst>
      <p:ext uri="{BB962C8B-B14F-4D97-AF65-F5344CB8AC3E}">
        <p14:creationId xmlns:p14="http://schemas.microsoft.com/office/powerpoint/2010/main" val="91432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36d52a686c_0_573"/>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Example: </a:t>
            </a:r>
            <a:r>
              <a:rPr lang="en-US" dirty="0" err="1"/>
              <a:t>JQuery</a:t>
            </a:r>
            <a:r>
              <a:rPr lang="en-US" dirty="0"/>
              <a:t> first() Method</a:t>
            </a:r>
            <a:endParaRPr dirty="0"/>
          </a:p>
        </p:txBody>
      </p:sp>
      <p:sp>
        <p:nvSpPr>
          <p:cNvPr id="681" name="Google Shape;681;g136d52a686c_0_573"/>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dirty="0"/>
              <a:t>Try the code and </a:t>
            </a:r>
            <a:r>
              <a:rPr lang="en-US" sz="2500" u="sng" dirty="0">
                <a:solidFill>
                  <a:schemeClr val="hlink"/>
                </a:solidFill>
                <a:hlinkClick r:id="rId3"/>
              </a:rPr>
              <a:t>check the output here.</a:t>
            </a:r>
            <a:endParaRPr sz="2500" dirty="0"/>
          </a:p>
        </p:txBody>
      </p:sp>
      <p:sp>
        <p:nvSpPr>
          <p:cNvPr id="682" name="Google Shape;682;g136d52a686c_0_5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424438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jQuery last() Method</a:t>
            </a:r>
            <a:endParaRPr dirty="0"/>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a:bodyPr>
          <a:lstStyle/>
          <a:p>
            <a:pPr marL="0" lvl="0" indent="0">
              <a:lnSpc>
                <a:spcPct val="115000"/>
              </a:lnSpc>
              <a:buNone/>
            </a:pPr>
            <a:r>
              <a:rPr lang="en-US" dirty="0"/>
              <a:t>Returns the last element of the selected elements</a:t>
            </a:r>
            <a:endParaRPr sz="2500" dirty="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2" name="Picture 1">
            <a:extLst>
              <a:ext uri="{FF2B5EF4-FFF2-40B4-BE49-F238E27FC236}">
                <a16:creationId xmlns:a16="http://schemas.microsoft.com/office/drawing/2014/main" id="{3A8847AB-55D5-47E2-80FF-6F1DB310908D}"/>
              </a:ext>
            </a:extLst>
          </p:cNvPr>
          <p:cNvPicPr>
            <a:picLocks noChangeAspect="1"/>
          </p:cNvPicPr>
          <p:nvPr/>
        </p:nvPicPr>
        <p:blipFill>
          <a:blip r:embed="rId3"/>
          <a:stretch>
            <a:fillRect/>
          </a:stretch>
        </p:blipFill>
        <p:spPr>
          <a:xfrm>
            <a:off x="3042811" y="3333084"/>
            <a:ext cx="6106377" cy="1219370"/>
          </a:xfrm>
          <a:prstGeom prst="rect">
            <a:avLst/>
          </a:prstGeom>
        </p:spPr>
      </p:pic>
    </p:spTree>
    <p:extLst>
      <p:ext uri="{BB962C8B-B14F-4D97-AF65-F5344CB8AC3E}">
        <p14:creationId xmlns:p14="http://schemas.microsoft.com/office/powerpoint/2010/main" val="4255236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36d52a686c_0_573"/>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Example: </a:t>
            </a:r>
            <a:r>
              <a:rPr lang="en-US" dirty="0" err="1"/>
              <a:t>JQuery</a:t>
            </a:r>
            <a:r>
              <a:rPr lang="en-US" dirty="0"/>
              <a:t> last() Method</a:t>
            </a:r>
            <a:endParaRPr dirty="0"/>
          </a:p>
        </p:txBody>
      </p:sp>
      <p:sp>
        <p:nvSpPr>
          <p:cNvPr id="681" name="Google Shape;681;g136d52a686c_0_573"/>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dirty="0"/>
              <a:t>Try the code and </a:t>
            </a:r>
            <a:r>
              <a:rPr lang="en-US" sz="2500" u="sng" dirty="0">
                <a:solidFill>
                  <a:schemeClr val="hlink"/>
                </a:solidFill>
                <a:hlinkClick r:id="rId3"/>
              </a:rPr>
              <a:t>check the output here.</a:t>
            </a:r>
            <a:endParaRPr sz="2500" dirty="0"/>
          </a:p>
        </p:txBody>
      </p:sp>
      <p:sp>
        <p:nvSpPr>
          <p:cNvPr id="682" name="Google Shape;682;g136d52a686c_0_5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3826504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jQuery children() Method</a:t>
            </a:r>
            <a:endParaRPr dirty="0"/>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a:bodyPr>
          <a:lstStyle/>
          <a:p>
            <a:pPr marL="0" lvl="0" indent="0">
              <a:lnSpc>
                <a:spcPct val="115000"/>
              </a:lnSpc>
              <a:buNone/>
            </a:pPr>
            <a:r>
              <a:rPr lang="en-US" dirty="0"/>
              <a:t>Returns all direct children of the selected element</a:t>
            </a:r>
            <a:endParaRPr sz="2500" dirty="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3" name="Picture 2">
            <a:extLst>
              <a:ext uri="{FF2B5EF4-FFF2-40B4-BE49-F238E27FC236}">
                <a16:creationId xmlns:a16="http://schemas.microsoft.com/office/drawing/2014/main" id="{373493A2-0ACD-4BD2-B281-B00C9E3FC1F2}"/>
              </a:ext>
            </a:extLst>
          </p:cNvPr>
          <p:cNvPicPr>
            <a:picLocks noChangeAspect="1"/>
          </p:cNvPicPr>
          <p:nvPr/>
        </p:nvPicPr>
        <p:blipFill>
          <a:blip r:embed="rId3"/>
          <a:stretch>
            <a:fillRect/>
          </a:stretch>
        </p:blipFill>
        <p:spPr>
          <a:xfrm>
            <a:off x="3141833" y="3429000"/>
            <a:ext cx="5775629" cy="699533"/>
          </a:xfrm>
          <a:prstGeom prst="rect">
            <a:avLst/>
          </a:prstGeom>
        </p:spPr>
      </p:pic>
    </p:spTree>
    <p:extLst>
      <p:ext uri="{BB962C8B-B14F-4D97-AF65-F5344CB8AC3E}">
        <p14:creationId xmlns:p14="http://schemas.microsoft.com/office/powerpoint/2010/main" val="3212840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36d52a686c_0_573"/>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Example: </a:t>
            </a:r>
            <a:r>
              <a:rPr lang="en-US" dirty="0" err="1"/>
              <a:t>JQuery</a:t>
            </a:r>
            <a:r>
              <a:rPr lang="en-US" dirty="0"/>
              <a:t> children() Method</a:t>
            </a:r>
            <a:endParaRPr dirty="0"/>
          </a:p>
        </p:txBody>
      </p:sp>
      <p:sp>
        <p:nvSpPr>
          <p:cNvPr id="681" name="Google Shape;681;g136d52a686c_0_573"/>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dirty="0"/>
              <a:t>Try the code and </a:t>
            </a:r>
            <a:r>
              <a:rPr lang="en-US" sz="2500" u="sng" dirty="0">
                <a:solidFill>
                  <a:schemeClr val="hlink"/>
                </a:solidFill>
                <a:hlinkClick r:id="rId3"/>
              </a:rPr>
              <a:t>check the output here.</a:t>
            </a:r>
            <a:endParaRPr sz="2500" dirty="0"/>
          </a:p>
        </p:txBody>
      </p:sp>
      <p:sp>
        <p:nvSpPr>
          <p:cNvPr id="682" name="Google Shape;682;g136d52a686c_0_5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54007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36d52a686c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endParaRPr/>
          </a:p>
        </p:txBody>
      </p:sp>
      <p:pic>
        <p:nvPicPr>
          <p:cNvPr id="201" name="Google Shape;201;g136d52a686c_0_1"/>
          <p:cNvPicPr preferRelativeResize="0"/>
          <p:nvPr/>
        </p:nvPicPr>
        <p:blipFill rotWithShape="1">
          <a:blip r:embed="rId3">
            <a:alphaModFix/>
          </a:blip>
          <a:srcRect b="4315"/>
          <a:stretch/>
        </p:blipFill>
        <p:spPr>
          <a:xfrm>
            <a:off x="406650" y="455675"/>
            <a:ext cx="11378701" cy="5588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jQuery parent() Method</a:t>
            </a:r>
            <a:endParaRPr dirty="0"/>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a:bodyPr>
          <a:lstStyle/>
          <a:p>
            <a:pPr marL="0" lvl="0" indent="0">
              <a:lnSpc>
                <a:spcPct val="115000"/>
              </a:lnSpc>
              <a:buNone/>
            </a:pPr>
            <a:r>
              <a:rPr lang="en-US" dirty="0"/>
              <a:t>Returns the direct parent element of the selected element</a:t>
            </a:r>
            <a:endParaRPr sz="2500" dirty="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pic>
        <p:nvPicPr>
          <p:cNvPr id="2" name="Picture 1">
            <a:extLst>
              <a:ext uri="{FF2B5EF4-FFF2-40B4-BE49-F238E27FC236}">
                <a16:creationId xmlns:a16="http://schemas.microsoft.com/office/drawing/2014/main" id="{0129B897-527C-4F6B-BACE-AE729D5F92BC}"/>
              </a:ext>
            </a:extLst>
          </p:cNvPr>
          <p:cNvPicPr>
            <a:picLocks noChangeAspect="1"/>
          </p:cNvPicPr>
          <p:nvPr/>
        </p:nvPicPr>
        <p:blipFill>
          <a:blip r:embed="rId3"/>
          <a:stretch>
            <a:fillRect/>
          </a:stretch>
        </p:blipFill>
        <p:spPr>
          <a:xfrm>
            <a:off x="4002884" y="3590189"/>
            <a:ext cx="4399581" cy="705159"/>
          </a:xfrm>
          <a:prstGeom prst="rect">
            <a:avLst/>
          </a:prstGeom>
        </p:spPr>
      </p:pic>
    </p:spTree>
    <p:extLst>
      <p:ext uri="{BB962C8B-B14F-4D97-AF65-F5344CB8AC3E}">
        <p14:creationId xmlns:p14="http://schemas.microsoft.com/office/powerpoint/2010/main" val="3040469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36d52a686c_0_573"/>
          <p:cNvSpPr txBox="1">
            <a:spLocks noGrp="1"/>
          </p:cNvSpPr>
          <p:nvPr>
            <p:ph type="title"/>
          </p:nvPr>
        </p:nvSpPr>
        <p:spPr>
          <a:xfrm>
            <a:off x="1097275" y="286600"/>
            <a:ext cx="10376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Example: </a:t>
            </a:r>
            <a:r>
              <a:rPr lang="en-US" dirty="0" err="1"/>
              <a:t>JQuery</a:t>
            </a:r>
            <a:r>
              <a:rPr lang="en-US" dirty="0"/>
              <a:t> parent() Method</a:t>
            </a:r>
            <a:endParaRPr dirty="0"/>
          </a:p>
        </p:txBody>
      </p:sp>
      <p:sp>
        <p:nvSpPr>
          <p:cNvPr id="681" name="Google Shape;681;g136d52a686c_0_573"/>
          <p:cNvSpPr txBox="1">
            <a:spLocks noGrp="1"/>
          </p:cNvSpPr>
          <p:nvPr>
            <p:ph type="body" idx="1"/>
          </p:nvPr>
        </p:nvSpPr>
        <p:spPr>
          <a:xfrm>
            <a:off x="1222863" y="1914475"/>
            <a:ext cx="9572700" cy="5649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500" dirty="0"/>
              <a:t>Try the code and </a:t>
            </a:r>
            <a:r>
              <a:rPr lang="en-US" sz="2500" u="sng" dirty="0">
                <a:solidFill>
                  <a:schemeClr val="hlink"/>
                </a:solidFill>
                <a:hlinkClick r:id="rId3"/>
              </a:rPr>
              <a:t>check the output here.</a:t>
            </a:r>
            <a:endParaRPr sz="2500" dirty="0"/>
          </a:p>
        </p:txBody>
      </p:sp>
      <p:sp>
        <p:nvSpPr>
          <p:cNvPr id="682" name="Google Shape;682;g136d52a686c_0_5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3483130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36d52a686c_0_56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r>
              <a:rPr lang="en-US" dirty="0"/>
              <a:t>jQuery Traversing Methods</a:t>
            </a:r>
            <a:endParaRPr dirty="0"/>
          </a:p>
        </p:txBody>
      </p:sp>
      <p:sp>
        <p:nvSpPr>
          <p:cNvPr id="672" name="Google Shape;672;g136d52a686c_0_565"/>
          <p:cNvSpPr txBox="1">
            <a:spLocks noGrp="1"/>
          </p:cNvSpPr>
          <p:nvPr>
            <p:ph type="body" idx="1"/>
          </p:nvPr>
        </p:nvSpPr>
        <p:spPr>
          <a:xfrm>
            <a:off x="1173475" y="1845732"/>
            <a:ext cx="10058400" cy="1069500"/>
          </a:xfrm>
          <a:prstGeom prst="rect">
            <a:avLst/>
          </a:prstGeom>
        </p:spPr>
        <p:txBody>
          <a:bodyPr spcFirstLastPara="1" wrap="square" lIns="0" tIns="45700" rIns="0" bIns="45700" anchor="t" anchorCtr="0">
            <a:normAutofit/>
          </a:bodyPr>
          <a:lstStyle/>
          <a:p>
            <a:pPr marL="0" lvl="0" indent="0">
              <a:lnSpc>
                <a:spcPct val="115000"/>
              </a:lnSpc>
              <a:buNone/>
            </a:pPr>
            <a:r>
              <a:rPr lang="en-US" dirty="0"/>
              <a:t>Go through the </a:t>
            </a:r>
            <a:r>
              <a:rPr lang="en-US" dirty="0">
                <a:hlinkClick r:id="rId3"/>
              </a:rPr>
              <a:t>Traversing Methods </a:t>
            </a:r>
            <a:r>
              <a:rPr lang="en-US" dirty="0"/>
              <a:t>to get familiarize with the syntax</a:t>
            </a:r>
            <a:endParaRPr sz="2500" dirty="0"/>
          </a:p>
        </p:txBody>
      </p:sp>
      <p:sp>
        <p:nvSpPr>
          <p:cNvPr id="673" name="Google Shape;673;g136d52a686c_0_5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2746827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3e3a906ffb_0_71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Homework</a:t>
            </a:r>
            <a:endParaRPr/>
          </a:p>
        </p:txBody>
      </p:sp>
      <p:sp>
        <p:nvSpPr>
          <p:cNvPr id="690" name="Google Shape;690;g13e3a906ffb_0_716"/>
          <p:cNvSpPr txBox="1">
            <a:spLocks noGrp="1"/>
          </p:cNvSpPr>
          <p:nvPr>
            <p:ph type="body" idx="1"/>
          </p:nvPr>
        </p:nvSpPr>
        <p:spPr>
          <a:xfrm>
            <a:off x="1549675" y="2159675"/>
            <a:ext cx="9606000" cy="20676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n-US" sz="2500"/>
              <a:t>Students will practice exercises of the topics covered today from this link: </a:t>
            </a:r>
            <a:endParaRPr sz="2500"/>
          </a:p>
          <a:p>
            <a:pPr marL="0" lvl="0" indent="0" algn="l" rtl="0">
              <a:lnSpc>
                <a:spcPct val="90000"/>
              </a:lnSpc>
              <a:spcBef>
                <a:spcPts val="1200"/>
              </a:spcBef>
              <a:spcAft>
                <a:spcPts val="0"/>
              </a:spcAft>
              <a:buSzPts val="1800"/>
              <a:buNone/>
            </a:pPr>
            <a:r>
              <a:rPr lang="en-US" sz="2500" u="sng">
                <a:solidFill>
                  <a:schemeClr val="hlink"/>
                </a:solidFill>
                <a:hlinkClick r:id="rId3"/>
              </a:rPr>
              <a:t>JQuery DOM Practice Exercises</a:t>
            </a:r>
            <a:r>
              <a:rPr lang="en-US" sz="2500"/>
              <a:t> </a:t>
            </a:r>
            <a:endParaRPr sz="2500"/>
          </a:p>
        </p:txBody>
      </p:sp>
      <p:sp>
        <p:nvSpPr>
          <p:cNvPr id="691" name="Google Shape;691;g13e3a906ffb_0_7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73</a:t>
            </a:fld>
            <a:endParaRPr/>
          </a:p>
        </p:txBody>
      </p:sp>
      <p:pic>
        <p:nvPicPr>
          <p:cNvPr id="692" name="Google Shape;692;g13e3a906ffb_0_716"/>
          <p:cNvPicPr preferRelativeResize="0"/>
          <p:nvPr/>
        </p:nvPicPr>
        <p:blipFill rotWithShape="1">
          <a:blip r:embed="rId4">
            <a:alphaModFix/>
          </a:blip>
          <a:srcRect t="5177" r="3707"/>
          <a:stretch/>
        </p:blipFill>
        <p:spPr>
          <a:xfrm>
            <a:off x="0" y="4227275"/>
            <a:ext cx="4009576" cy="2630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g13e29f36040_1_161"/>
          <p:cNvPicPr preferRelativeResize="0"/>
          <p:nvPr/>
        </p:nvPicPr>
        <p:blipFill rotWithShape="1">
          <a:blip r:embed="rId3">
            <a:alphaModFix/>
          </a:blip>
          <a:srcRect l="11644"/>
          <a:stretch/>
        </p:blipFill>
        <p:spPr>
          <a:xfrm>
            <a:off x="7452400" y="3841875"/>
            <a:ext cx="4739599" cy="3016125"/>
          </a:xfrm>
          <a:prstGeom prst="rect">
            <a:avLst/>
          </a:prstGeom>
          <a:noFill/>
          <a:ln>
            <a:noFill/>
          </a:ln>
        </p:spPr>
      </p:pic>
      <p:sp>
        <p:nvSpPr>
          <p:cNvPr id="698" name="Google Shape;698;g13e29f36040_1_161"/>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Learning Objectives</a:t>
            </a:r>
            <a:endParaRPr/>
          </a:p>
        </p:txBody>
      </p:sp>
      <p:sp>
        <p:nvSpPr>
          <p:cNvPr id="699" name="Google Shape;699;g13e29f36040_1_161"/>
          <p:cNvSpPr txBox="1">
            <a:spLocks noGrp="1"/>
          </p:cNvSpPr>
          <p:nvPr>
            <p:ph type="body" idx="1"/>
          </p:nvPr>
        </p:nvSpPr>
        <p:spPr>
          <a:xfrm>
            <a:off x="1596350" y="2697450"/>
            <a:ext cx="6675000" cy="2552700"/>
          </a:xfrm>
          <a:prstGeom prst="rect">
            <a:avLst/>
          </a:prstGeom>
          <a:noFill/>
          <a:ln>
            <a:noFill/>
          </a:ln>
        </p:spPr>
        <p:txBody>
          <a:bodyPr spcFirstLastPara="1" wrap="square" lIns="0" tIns="45700" rIns="0" bIns="45700" anchor="t" anchorCtr="0">
            <a:normAutofit/>
          </a:bodyPr>
          <a:lstStyle/>
          <a:p>
            <a:pPr marL="457200" lvl="0" indent="0" algn="l" rtl="0">
              <a:lnSpc>
                <a:spcPct val="115000"/>
              </a:lnSpc>
              <a:spcBef>
                <a:spcPts val="1200"/>
              </a:spcBef>
              <a:spcAft>
                <a:spcPts val="0"/>
              </a:spcAft>
              <a:buSzPts val="1800"/>
              <a:buNone/>
            </a:pPr>
            <a:r>
              <a:rPr lang="en-US" sz="2500"/>
              <a:t>What is jQuery</a:t>
            </a:r>
            <a:endParaRPr sz="2500"/>
          </a:p>
          <a:p>
            <a:pPr marL="457200" lvl="0" indent="0" algn="l" rtl="0">
              <a:lnSpc>
                <a:spcPct val="115000"/>
              </a:lnSpc>
              <a:spcBef>
                <a:spcPts val="1200"/>
              </a:spcBef>
              <a:spcAft>
                <a:spcPts val="0"/>
              </a:spcAft>
              <a:buSzPts val="1800"/>
              <a:buNone/>
            </a:pPr>
            <a:r>
              <a:rPr lang="en-US" sz="2500"/>
              <a:t>jQuery Syntax</a:t>
            </a:r>
            <a:endParaRPr sz="2500"/>
          </a:p>
          <a:p>
            <a:pPr marL="457200" lvl="0" indent="0" algn="l" rtl="0">
              <a:lnSpc>
                <a:spcPct val="115000"/>
              </a:lnSpc>
              <a:spcBef>
                <a:spcPts val="1200"/>
              </a:spcBef>
              <a:spcAft>
                <a:spcPts val="0"/>
              </a:spcAft>
              <a:buSzPts val="1800"/>
              <a:buNone/>
            </a:pPr>
            <a:r>
              <a:rPr lang="en-US" sz="2500"/>
              <a:t>jQuery Selectors</a:t>
            </a:r>
            <a:endParaRPr sz="2500"/>
          </a:p>
          <a:p>
            <a:pPr marL="457200" lvl="0" indent="0" algn="l" rtl="0">
              <a:lnSpc>
                <a:spcPct val="115000"/>
              </a:lnSpc>
              <a:spcBef>
                <a:spcPts val="1200"/>
              </a:spcBef>
              <a:spcAft>
                <a:spcPts val="0"/>
              </a:spcAft>
              <a:buSzPts val="1800"/>
              <a:buNone/>
            </a:pPr>
            <a:r>
              <a:rPr lang="en-US" sz="2500"/>
              <a:t>Manipulating HTML DOM with jQuery</a:t>
            </a:r>
            <a:endParaRPr sz="2500"/>
          </a:p>
        </p:txBody>
      </p:sp>
      <p:sp>
        <p:nvSpPr>
          <p:cNvPr id="700" name="Google Shape;700;g13e29f36040_1_16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Web Engineering</a:t>
            </a:r>
            <a:r>
              <a:rPr lang="en-US">
                <a:solidFill>
                  <a:schemeClr val="lt2"/>
                </a:solidFill>
              </a:rPr>
              <a:t> </a:t>
            </a:r>
            <a:r>
              <a:rPr lang="en-US" b="1">
                <a:solidFill>
                  <a:schemeClr val="lt2"/>
                </a:solidFill>
              </a:rPr>
              <a:t>&gt;</a:t>
            </a:r>
            <a:r>
              <a:rPr lang="en-US">
                <a:solidFill>
                  <a:schemeClr val="lt2"/>
                </a:solidFill>
              </a:rPr>
              <a:t> </a:t>
            </a:r>
            <a:r>
              <a:rPr lang="en-US"/>
              <a:t>.Net</a:t>
            </a:r>
            <a:endParaRPr/>
          </a:p>
        </p:txBody>
      </p:sp>
      <p:sp>
        <p:nvSpPr>
          <p:cNvPr id="701" name="Google Shape;701;g13e29f36040_1_1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74</a:t>
            </a:fld>
            <a:endParaRPr/>
          </a:p>
        </p:txBody>
      </p:sp>
      <p:sp>
        <p:nvSpPr>
          <p:cNvPr id="702" name="Google Shape;702;g13e29f36040_1_161"/>
          <p:cNvSpPr txBox="1">
            <a:spLocks noGrp="1"/>
          </p:cNvSpPr>
          <p:nvPr>
            <p:ph type="body" idx="1"/>
          </p:nvPr>
        </p:nvSpPr>
        <p:spPr>
          <a:xfrm>
            <a:off x="1097275" y="2001350"/>
            <a:ext cx="10495500" cy="555600"/>
          </a:xfrm>
          <a:prstGeom prst="rect">
            <a:avLst/>
          </a:prstGeom>
          <a:noFill/>
          <a:ln>
            <a:noFill/>
          </a:ln>
        </p:spPr>
        <p:txBody>
          <a:bodyPr spcFirstLastPara="1" wrap="square" lIns="0" tIns="45700" rIns="0" bIns="45700" anchor="t" anchorCtr="0">
            <a:normAutofit fontScale="92500" lnSpcReduction="20000"/>
          </a:bodyPr>
          <a:lstStyle/>
          <a:p>
            <a:pPr marL="0" lvl="0" indent="0" algn="l" rtl="0">
              <a:lnSpc>
                <a:spcPct val="90000"/>
              </a:lnSpc>
              <a:spcBef>
                <a:spcPts val="1400"/>
              </a:spcBef>
              <a:spcAft>
                <a:spcPts val="0"/>
              </a:spcAft>
              <a:buSzPts val="1800"/>
              <a:buNone/>
            </a:pPr>
            <a:r>
              <a:rPr lang="en-US" sz="2800" b="1"/>
              <a:t>By the end of this session, the students have practised</a:t>
            </a:r>
            <a:endParaRPr sz="2000"/>
          </a:p>
        </p:txBody>
      </p:sp>
      <p:pic>
        <p:nvPicPr>
          <p:cNvPr id="703" name="Google Shape;703;g13e29f36040_1_161"/>
          <p:cNvPicPr preferRelativeResize="0"/>
          <p:nvPr/>
        </p:nvPicPr>
        <p:blipFill rotWithShape="1">
          <a:blip r:embed="rId4">
            <a:alphaModFix/>
          </a:blip>
          <a:srcRect l="14064" t="15732" r="5282" b="16950"/>
          <a:stretch/>
        </p:blipFill>
        <p:spPr>
          <a:xfrm>
            <a:off x="1264750" y="2697451"/>
            <a:ext cx="622476" cy="555524"/>
          </a:xfrm>
          <a:prstGeom prst="rect">
            <a:avLst/>
          </a:prstGeom>
          <a:noFill/>
          <a:ln>
            <a:noFill/>
          </a:ln>
        </p:spPr>
      </p:pic>
      <p:pic>
        <p:nvPicPr>
          <p:cNvPr id="704" name="Google Shape;704;g13e29f36040_1_161"/>
          <p:cNvPicPr preferRelativeResize="0"/>
          <p:nvPr/>
        </p:nvPicPr>
        <p:blipFill rotWithShape="1">
          <a:blip r:embed="rId4">
            <a:alphaModFix/>
          </a:blip>
          <a:srcRect l="14064" t="15732" r="5282" b="16950"/>
          <a:stretch/>
        </p:blipFill>
        <p:spPr>
          <a:xfrm>
            <a:off x="1271825" y="3216713"/>
            <a:ext cx="622476" cy="555524"/>
          </a:xfrm>
          <a:prstGeom prst="rect">
            <a:avLst/>
          </a:prstGeom>
          <a:noFill/>
          <a:ln>
            <a:noFill/>
          </a:ln>
        </p:spPr>
      </p:pic>
      <p:pic>
        <p:nvPicPr>
          <p:cNvPr id="705" name="Google Shape;705;g13e29f36040_1_161"/>
          <p:cNvPicPr preferRelativeResize="0"/>
          <p:nvPr/>
        </p:nvPicPr>
        <p:blipFill rotWithShape="1">
          <a:blip r:embed="rId4">
            <a:alphaModFix/>
          </a:blip>
          <a:srcRect l="14064" t="15732" r="5282" b="16950"/>
          <a:stretch/>
        </p:blipFill>
        <p:spPr>
          <a:xfrm>
            <a:off x="1271825" y="3812176"/>
            <a:ext cx="622476" cy="555524"/>
          </a:xfrm>
          <a:prstGeom prst="rect">
            <a:avLst/>
          </a:prstGeom>
          <a:noFill/>
          <a:ln>
            <a:noFill/>
          </a:ln>
        </p:spPr>
      </p:pic>
      <p:pic>
        <p:nvPicPr>
          <p:cNvPr id="706" name="Google Shape;706;g13e29f36040_1_161"/>
          <p:cNvPicPr preferRelativeResize="0"/>
          <p:nvPr/>
        </p:nvPicPr>
        <p:blipFill rotWithShape="1">
          <a:blip r:embed="rId4">
            <a:alphaModFix/>
          </a:blip>
          <a:srcRect l="14064" t="15732" r="5282" b="16950"/>
          <a:stretch/>
        </p:blipFill>
        <p:spPr>
          <a:xfrm>
            <a:off x="1271825" y="4443888"/>
            <a:ext cx="622476" cy="5555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6000"/>
              <a:buFont typeface="Arial"/>
              <a:buNone/>
            </a:pPr>
            <a:r>
              <a:rPr lang="en-US"/>
              <a:t>Conclusion &amp; Q/A </a:t>
            </a:r>
            <a:endParaRPr/>
          </a:p>
        </p:txBody>
      </p:sp>
      <p:sp>
        <p:nvSpPr>
          <p:cNvPr id="712" name="Google Shape;712;p17"/>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See you tomorrow!</a:t>
            </a:r>
            <a:endParaRPr/>
          </a:p>
        </p:txBody>
      </p:sp>
      <p:sp>
        <p:nvSpPr>
          <p:cNvPr id="713" name="Google Shape;71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75</a:t>
            </a:fld>
            <a:endParaRPr/>
          </a:p>
        </p:txBody>
      </p:sp>
      <p:sp>
        <p:nvSpPr>
          <p:cNvPr id="714" name="Google Shape;714;p1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Web Engineering</a:t>
            </a:r>
            <a:r>
              <a:rPr lang="en-US">
                <a:solidFill>
                  <a:schemeClr val="lt2"/>
                </a:solidFill>
              </a:rPr>
              <a:t> </a:t>
            </a:r>
            <a:r>
              <a:rPr lang="en-US" b="1">
                <a:solidFill>
                  <a:schemeClr val="lt2"/>
                </a:solidFill>
              </a:rPr>
              <a:t>&gt;</a:t>
            </a:r>
            <a:r>
              <a:rPr lang="en-US">
                <a:solidFill>
                  <a:schemeClr val="lt2"/>
                </a:solidFill>
              </a:rPr>
              <a:t> </a:t>
            </a:r>
            <a:r>
              <a:rPr lang="en-US"/>
              <a:t>.Net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36d52a686c_0_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
        <p:nvSpPr>
          <p:cNvPr id="208" name="Google Shape;208;g136d52a686c_0_2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What is jQuery?</a:t>
            </a:r>
            <a:endParaRPr/>
          </a:p>
        </p:txBody>
      </p:sp>
      <p:pic>
        <p:nvPicPr>
          <p:cNvPr id="209" name="Google Shape;209;g136d52a686c_0_27"/>
          <p:cNvPicPr preferRelativeResize="0"/>
          <p:nvPr/>
        </p:nvPicPr>
        <p:blipFill>
          <a:blip r:embed="rId3">
            <a:alphaModFix/>
          </a:blip>
          <a:stretch>
            <a:fillRect/>
          </a:stretch>
        </p:blipFill>
        <p:spPr>
          <a:xfrm>
            <a:off x="538199" y="2186375"/>
            <a:ext cx="11115602" cy="33162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36d52a686c_0_4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What is JQuery</a:t>
            </a:r>
            <a:endParaRPr/>
          </a:p>
        </p:txBody>
      </p:sp>
      <p:sp>
        <p:nvSpPr>
          <p:cNvPr id="216" name="Google Shape;216;g136d52a686c_0_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
        <p:nvSpPr>
          <p:cNvPr id="217" name="Google Shape;217;g136d52a686c_0_47"/>
          <p:cNvSpPr txBox="1">
            <a:spLocks noGrp="1"/>
          </p:cNvSpPr>
          <p:nvPr>
            <p:ph type="body" idx="1"/>
          </p:nvPr>
        </p:nvSpPr>
        <p:spPr>
          <a:xfrm>
            <a:off x="859750" y="1829725"/>
            <a:ext cx="5518500" cy="4434300"/>
          </a:xfrm>
          <a:prstGeom prst="rect">
            <a:avLst/>
          </a:prstGeom>
        </p:spPr>
        <p:txBody>
          <a:bodyPr spcFirstLastPara="1" wrap="square" lIns="0" tIns="45700" rIns="0" bIns="45700" anchor="t" anchorCtr="0">
            <a:noAutofit/>
          </a:bodyPr>
          <a:lstStyle/>
          <a:p>
            <a:pPr marL="457200" lvl="0" indent="-388143" algn="l" rtl="0">
              <a:lnSpc>
                <a:spcPct val="105000"/>
              </a:lnSpc>
              <a:spcBef>
                <a:spcPts val="1200"/>
              </a:spcBef>
              <a:spcAft>
                <a:spcPts val="0"/>
              </a:spcAft>
              <a:buSzPts val="2513"/>
              <a:buChar char="➢"/>
            </a:pPr>
            <a:r>
              <a:rPr lang="en-US" sz="2512" b="1"/>
              <a:t>Simplifies JavaScript: </a:t>
            </a:r>
            <a:endParaRPr sz="2512" b="1"/>
          </a:p>
          <a:p>
            <a:pPr marL="457200" lvl="0" indent="0" algn="l" rtl="0">
              <a:lnSpc>
                <a:spcPct val="105000"/>
              </a:lnSpc>
              <a:spcBef>
                <a:spcPts val="1200"/>
              </a:spcBef>
              <a:spcAft>
                <a:spcPts val="0"/>
              </a:spcAft>
              <a:buSzPts val="1018"/>
              <a:buNone/>
            </a:pPr>
            <a:r>
              <a:rPr lang="en-US" sz="2512"/>
              <a:t>It simplifies DOM manipulation and event handling for rapid web development</a:t>
            </a:r>
            <a:endParaRPr sz="2512"/>
          </a:p>
          <a:p>
            <a:pPr marL="457200" lvl="0" indent="-388143" algn="l" rtl="0">
              <a:lnSpc>
                <a:spcPct val="105000"/>
              </a:lnSpc>
              <a:spcBef>
                <a:spcPts val="1200"/>
              </a:spcBef>
              <a:spcAft>
                <a:spcPts val="0"/>
              </a:spcAft>
              <a:buSzPts val="2513"/>
              <a:buChar char="➢"/>
            </a:pPr>
            <a:r>
              <a:rPr lang="en-US" sz="2512" b="1"/>
              <a:t>Event handling:</a:t>
            </a:r>
            <a:r>
              <a:rPr lang="en-US" sz="2512"/>
              <a:t> </a:t>
            </a:r>
            <a:endParaRPr sz="2512"/>
          </a:p>
          <a:p>
            <a:pPr marL="457200" lvl="0" indent="0" algn="l" rtl="0">
              <a:lnSpc>
                <a:spcPct val="105000"/>
              </a:lnSpc>
              <a:spcBef>
                <a:spcPts val="1200"/>
              </a:spcBef>
              <a:spcAft>
                <a:spcPts val="0"/>
              </a:spcAft>
              <a:buSzPts val="1018"/>
              <a:buNone/>
            </a:pPr>
            <a:r>
              <a:rPr lang="en-US" sz="2512"/>
              <a:t>jQuery offers an effective manner to capture a wide variety of events, such as a user clicking on a link, without the need to clutter the HTML code</a:t>
            </a:r>
            <a:endParaRPr sz="2050"/>
          </a:p>
        </p:txBody>
      </p:sp>
      <p:sp>
        <p:nvSpPr>
          <p:cNvPr id="218" name="Google Shape;218;g136d52a686c_0_47"/>
          <p:cNvSpPr txBox="1">
            <a:spLocks noGrp="1"/>
          </p:cNvSpPr>
          <p:nvPr>
            <p:ph type="body" idx="2"/>
          </p:nvPr>
        </p:nvSpPr>
        <p:spPr>
          <a:xfrm>
            <a:off x="6617825" y="1829724"/>
            <a:ext cx="4937700" cy="4434300"/>
          </a:xfrm>
          <a:prstGeom prst="rect">
            <a:avLst/>
          </a:prstGeom>
        </p:spPr>
        <p:txBody>
          <a:bodyPr spcFirstLastPara="1" wrap="square" lIns="0" tIns="45700" rIns="0" bIns="45700" anchor="t" anchorCtr="0">
            <a:normAutofit lnSpcReduction="10000"/>
          </a:bodyPr>
          <a:lstStyle/>
          <a:p>
            <a:pPr marL="457200" lvl="0" indent="-387350" algn="l" rtl="0">
              <a:lnSpc>
                <a:spcPct val="115000"/>
              </a:lnSpc>
              <a:spcBef>
                <a:spcPts val="1200"/>
              </a:spcBef>
              <a:spcAft>
                <a:spcPts val="0"/>
              </a:spcAft>
              <a:buSzPts val="2500"/>
              <a:buChar char="➢"/>
            </a:pPr>
            <a:r>
              <a:rPr lang="en-US" sz="2500" b="1"/>
              <a:t>Lightweight:</a:t>
            </a:r>
            <a:endParaRPr sz="2500"/>
          </a:p>
          <a:p>
            <a:pPr marL="457200" lvl="0" indent="0" algn="l" rtl="0">
              <a:lnSpc>
                <a:spcPct val="115000"/>
              </a:lnSpc>
              <a:spcBef>
                <a:spcPts val="1200"/>
              </a:spcBef>
              <a:spcAft>
                <a:spcPts val="0"/>
              </a:spcAft>
              <a:buNone/>
            </a:pPr>
            <a:r>
              <a:rPr lang="en-US" sz="2500"/>
              <a:t>jQuery is a compact, lightweight library of about 19KB in size</a:t>
            </a:r>
            <a:endParaRPr sz="2500"/>
          </a:p>
          <a:p>
            <a:pPr marL="457200" lvl="0" indent="-387350" algn="l" rtl="0">
              <a:lnSpc>
                <a:spcPct val="115000"/>
              </a:lnSpc>
              <a:spcBef>
                <a:spcPts val="1200"/>
              </a:spcBef>
              <a:spcAft>
                <a:spcPts val="0"/>
              </a:spcAft>
              <a:buSzPts val="2500"/>
              <a:buChar char="➢"/>
            </a:pPr>
            <a:r>
              <a:rPr lang="en-US" sz="2500" b="1"/>
              <a:t>Animations: </a:t>
            </a:r>
            <a:endParaRPr sz="2500" b="1"/>
          </a:p>
          <a:p>
            <a:pPr marL="457200" lvl="0" indent="0" algn="l" rtl="0">
              <a:lnSpc>
                <a:spcPct val="115000"/>
              </a:lnSpc>
              <a:spcBef>
                <a:spcPts val="1200"/>
              </a:spcBef>
              <a:spcAft>
                <a:spcPts val="0"/>
              </a:spcAft>
              <a:buNone/>
            </a:pPr>
            <a:r>
              <a:rPr lang="en-US" sz="2500"/>
              <a:t>It comes with plenty of built-in animation effects which you can use in your web app to make it more interactive</a:t>
            </a:r>
            <a:endParaRPr sz="2500"/>
          </a:p>
          <a:p>
            <a:pPr marL="0" lvl="0" indent="0" algn="l" rtl="0">
              <a:spcBef>
                <a:spcPts val="1200"/>
              </a:spcBef>
              <a:spcAft>
                <a:spcPts val="0"/>
              </a:spcAft>
              <a:buNone/>
            </a:pPr>
            <a:endParaRPr/>
          </a:p>
        </p:txBody>
      </p:sp>
    </p:spTree>
  </p:cSld>
  <p:clrMapOvr>
    <a:masterClrMapping/>
  </p:clrMapOvr>
</p:sld>
</file>

<file path=ppt/theme/theme1.xml><?xml version="1.0" encoding="utf-8"?>
<a:theme xmlns:a="http://schemas.openxmlformats.org/drawingml/2006/main" name="Theme1">
  <a:themeElements>
    <a:clrScheme name="TechLift 1">
      <a:dk1>
        <a:srgbClr val="333333"/>
      </a:dk1>
      <a:lt1>
        <a:srgbClr val="F2F2F2"/>
      </a:lt1>
      <a:dk2>
        <a:srgbClr val="273C75"/>
      </a:dk2>
      <a:lt2>
        <a:srgbClr val="FDB823"/>
      </a:lt2>
      <a:accent1>
        <a:srgbClr val="0BE881"/>
      </a:accent1>
      <a:accent2>
        <a:srgbClr val="FED330"/>
      </a:accent2>
      <a:accent3>
        <a:srgbClr val="0097E6"/>
      </a:accent3>
      <a:accent4>
        <a:srgbClr val="FA8231"/>
      </a:accent4>
      <a:accent5>
        <a:srgbClr val="8E44AD"/>
      </a:accent5>
      <a:accent6>
        <a:srgbClr val="FA8231"/>
      </a:accent6>
      <a:hlink>
        <a:srgbClr val="ED1B2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3110</Words>
  <Application>Microsoft Office PowerPoint</Application>
  <PresentationFormat>Widescreen</PresentationFormat>
  <Paragraphs>440</Paragraphs>
  <Slides>75</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Noto Sans Symbols</vt:lpstr>
      <vt:lpstr>Calibri</vt:lpstr>
      <vt:lpstr>Nunito</vt:lpstr>
      <vt:lpstr>Verdana</vt:lpstr>
      <vt:lpstr>Theme1</vt:lpstr>
      <vt:lpstr>.Net</vt:lpstr>
      <vt:lpstr>Week 2 - Day 6</vt:lpstr>
      <vt:lpstr>Learning Objectives</vt:lpstr>
      <vt:lpstr>JavaScript Quiz  Total Marks: 20 Time Allocated: 1 hr</vt:lpstr>
      <vt:lpstr>: Basics</vt:lpstr>
      <vt:lpstr> Install JQuery</vt:lpstr>
      <vt:lpstr>PowerPoint Presentation</vt:lpstr>
      <vt:lpstr>What is jQuery?</vt:lpstr>
      <vt:lpstr>What is JQuery</vt:lpstr>
      <vt:lpstr>What is it?</vt:lpstr>
      <vt:lpstr>What is it?</vt:lpstr>
      <vt:lpstr>jQuery philosophy</vt:lpstr>
      <vt:lpstr>PowerPoint Presentation</vt:lpstr>
      <vt:lpstr>jQuery</vt:lpstr>
      <vt:lpstr>Advantages of jQuery</vt:lpstr>
      <vt:lpstr>Features of jQuery</vt:lpstr>
      <vt:lpstr>Features of jQuery</vt:lpstr>
      <vt:lpstr>Features of jQuery</vt:lpstr>
      <vt:lpstr>Setting up jQuery</vt:lpstr>
      <vt:lpstr>JQuery Syntax</vt:lpstr>
      <vt:lpstr>Document Ready Event</vt:lpstr>
      <vt:lpstr>Document Ready Event</vt:lpstr>
      <vt:lpstr>Standard jQuery Syntax</vt:lpstr>
      <vt:lpstr>JQuery Syntax </vt:lpstr>
      <vt:lpstr>Examples:</vt:lpstr>
      <vt:lpstr>Example</vt:lpstr>
      <vt:lpstr>Output</vt:lpstr>
      <vt:lpstr>Example</vt:lpstr>
      <vt:lpstr>Output</vt:lpstr>
      <vt:lpstr>jQuery - Selectors</vt:lpstr>
      <vt:lpstr>jQuery - Selectors</vt:lpstr>
      <vt:lpstr>jQuery Selector Syntax</vt:lpstr>
      <vt:lpstr>jQuery Selector Syntax</vt:lpstr>
      <vt:lpstr>jQuery Selector Syntax</vt:lpstr>
      <vt:lpstr>1- The element Selector</vt:lpstr>
      <vt:lpstr>Example</vt:lpstr>
      <vt:lpstr>Example Output</vt:lpstr>
      <vt:lpstr>2- The #id Selector</vt:lpstr>
      <vt:lpstr>Example</vt:lpstr>
      <vt:lpstr>Example Output</vt:lpstr>
      <vt:lpstr>3- The .class Selector</vt:lpstr>
      <vt:lpstr>Example</vt:lpstr>
      <vt:lpstr>Example Output</vt:lpstr>
      <vt:lpstr>jQuery - DOM Manipulation</vt:lpstr>
      <vt:lpstr>jQuery - DOM Manipulation</vt:lpstr>
      <vt:lpstr>jQuery - DOM Manipulation</vt:lpstr>
      <vt:lpstr>jQuery - DOM Manipulation</vt:lpstr>
      <vt:lpstr>jQuery - DOM Manipulation</vt:lpstr>
      <vt:lpstr>jQuery - DOM Manipulation</vt:lpstr>
      <vt:lpstr>jQuery after() Method</vt:lpstr>
      <vt:lpstr>Example: JQuery after() Method</vt:lpstr>
      <vt:lpstr>jQuery before() Method</vt:lpstr>
      <vt:lpstr>Example: JQuery before() Method</vt:lpstr>
      <vt:lpstr>jQuery append() Method</vt:lpstr>
      <vt:lpstr>Example: JQuery append() Method</vt:lpstr>
      <vt:lpstr>jQuery prepend() Method</vt:lpstr>
      <vt:lpstr>Example: JQuery prepend() Method</vt:lpstr>
      <vt:lpstr>jQuery remove() Method</vt:lpstr>
      <vt:lpstr>Example: JQuery remove() Method</vt:lpstr>
      <vt:lpstr>jQuery replaceAll() Method</vt:lpstr>
      <vt:lpstr>Example: JQuery replaceAll() Method</vt:lpstr>
      <vt:lpstr>jQuery wrap() Method</vt:lpstr>
      <vt:lpstr>Example: JQuery wrap() Method</vt:lpstr>
      <vt:lpstr>jQuery first() Method</vt:lpstr>
      <vt:lpstr>Example: JQuery first() Method</vt:lpstr>
      <vt:lpstr>jQuery last() Method</vt:lpstr>
      <vt:lpstr>Example: JQuery last() Method</vt:lpstr>
      <vt:lpstr>jQuery children() Method</vt:lpstr>
      <vt:lpstr>Example: JQuery children() Method</vt:lpstr>
      <vt:lpstr>jQuery parent() Method</vt:lpstr>
      <vt:lpstr>Example: JQuery parent() Method</vt:lpstr>
      <vt:lpstr>jQuery Traversing Methods</vt:lpstr>
      <vt:lpstr>Homework</vt:lpstr>
      <vt:lpstr>Learning Objectives</vt:lpstr>
      <vt:lpstr>Conclusion &amp; Q/A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dc:title>
  <dc:creator>P@SHA;TechLift</dc:creator>
  <cp:lastModifiedBy>Muhammad Uzair</cp:lastModifiedBy>
  <cp:revision>15</cp:revision>
  <dcterms:created xsi:type="dcterms:W3CDTF">2022-05-13T01:00:56Z</dcterms:created>
  <dcterms:modified xsi:type="dcterms:W3CDTF">2022-10-25T14:21:52Z</dcterms:modified>
</cp:coreProperties>
</file>